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6"/>
  </p:notesMasterIdLst>
  <p:sldIdLst>
    <p:sldId id="277" r:id="rId2"/>
    <p:sldId id="280" r:id="rId3"/>
    <p:sldId id="281" r:id="rId4"/>
    <p:sldId id="358" r:id="rId5"/>
    <p:sldId id="279" r:id="rId6"/>
    <p:sldId id="282" r:id="rId7"/>
    <p:sldId id="283" r:id="rId8"/>
    <p:sldId id="341" r:id="rId9"/>
    <p:sldId id="342" r:id="rId10"/>
    <p:sldId id="343" r:id="rId11"/>
    <p:sldId id="290" r:id="rId12"/>
    <p:sldId id="291" r:id="rId13"/>
    <p:sldId id="292" r:id="rId14"/>
    <p:sldId id="296" r:id="rId15"/>
    <p:sldId id="293" r:id="rId16"/>
    <p:sldId id="294" r:id="rId17"/>
    <p:sldId id="297" r:id="rId18"/>
    <p:sldId id="298" r:id="rId19"/>
    <p:sldId id="299" r:id="rId20"/>
    <p:sldId id="300" r:id="rId21"/>
    <p:sldId id="266" r:id="rId22"/>
    <p:sldId id="301" r:id="rId23"/>
    <p:sldId id="302" r:id="rId24"/>
    <p:sldId id="267" r:id="rId25"/>
    <p:sldId id="304" r:id="rId26"/>
    <p:sldId id="305" r:id="rId27"/>
    <p:sldId id="268" r:id="rId28"/>
    <p:sldId id="308" r:id="rId29"/>
    <p:sldId id="309" r:id="rId30"/>
    <p:sldId id="334" r:id="rId31"/>
    <p:sldId id="353" r:id="rId32"/>
    <p:sldId id="355" r:id="rId33"/>
    <p:sldId id="356" r:id="rId34"/>
    <p:sldId id="354" r:id="rId35"/>
    <p:sldId id="269" r:id="rId36"/>
    <p:sldId id="307" r:id="rId37"/>
    <p:sldId id="313" r:id="rId38"/>
    <p:sldId id="315" r:id="rId39"/>
    <p:sldId id="316" r:id="rId40"/>
    <p:sldId id="317" r:id="rId41"/>
    <p:sldId id="333" r:id="rId42"/>
    <p:sldId id="332" r:id="rId43"/>
    <p:sldId id="319" r:id="rId44"/>
    <p:sldId id="322" r:id="rId45"/>
    <p:sldId id="324" r:id="rId46"/>
    <p:sldId id="323" r:id="rId47"/>
    <p:sldId id="350" r:id="rId48"/>
    <p:sldId id="330" r:id="rId49"/>
    <p:sldId id="325" r:id="rId50"/>
    <p:sldId id="331" r:id="rId51"/>
    <p:sldId id="359" r:id="rId52"/>
    <p:sldId id="274" r:id="rId53"/>
    <p:sldId id="327" r:id="rId54"/>
    <p:sldId id="278" r:id="rId5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8" charset="-128"/>
        <a:cs typeface="+mn-cs"/>
      </a:defRPr>
    </a:lvl1pPr>
    <a:lvl2pPr marL="457029" indent="-228514" algn="l" rtl="0" fontAlgn="base">
      <a:spcBef>
        <a:spcPct val="0"/>
      </a:spcBef>
      <a:spcAft>
        <a:spcPct val="0"/>
      </a:spcAft>
      <a:defRPr kern="1200">
        <a:solidFill>
          <a:schemeClr val="tx1"/>
        </a:solidFill>
        <a:latin typeface="Arial" charset="0"/>
        <a:ea typeface="ＭＳ Ｐゴシック" pitchFamily="8" charset="-128"/>
        <a:cs typeface="+mn-cs"/>
      </a:defRPr>
    </a:lvl2pPr>
    <a:lvl3pPr marL="914057" indent="-457029" algn="l" rtl="0" fontAlgn="base">
      <a:spcBef>
        <a:spcPct val="0"/>
      </a:spcBef>
      <a:spcAft>
        <a:spcPct val="0"/>
      </a:spcAft>
      <a:defRPr kern="1200">
        <a:solidFill>
          <a:schemeClr val="tx1"/>
        </a:solidFill>
        <a:latin typeface="Arial" charset="0"/>
        <a:ea typeface="ＭＳ Ｐゴシック" pitchFamily="8" charset="-128"/>
        <a:cs typeface="+mn-cs"/>
      </a:defRPr>
    </a:lvl3pPr>
    <a:lvl4pPr marL="1371086" indent="-685543" algn="l" rtl="0" fontAlgn="base">
      <a:spcBef>
        <a:spcPct val="0"/>
      </a:spcBef>
      <a:spcAft>
        <a:spcPct val="0"/>
      </a:spcAft>
      <a:defRPr kern="1200">
        <a:solidFill>
          <a:schemeClr val="tx1"/>
        </a:solidFill>
        <a:latin typeface="Arial" charset="0"/>
        <a:ea typeface="ＭＳ Ｐゴシック" pitchFamily="8" charset="-128"/>
        <a:cs typeface="+mn-cs"/>
      </a:defRPr>
    </a:lvl4pPr>
    <a:lvl5pPr marL="1828114" indent="-914057" algn="l" rtl="0" fontAlgn="base">
      <a:spcBef>
        <a:spcPct val="0"/>
      </a:spcBef>
      <a:spcAft>
        <a:spcPct val="0"/>
      </a:spcAft>
      <a:defRPr kern="1200">
        <a:solidFill>
          <a:schemeClr val="tx1"/>
        </a:solidFill>
        <a:latin typeface="Arial" charset="0"/>
        <a:ea typeface="ＭＳ Ｐゴシック" pitchFamily="8" charset="-128"/>
        <a:cs typeface="+mn-cs"/>
      </a:defRPr>
    </a:lvl5pPr>
    <a:lvl6pPr marL="1142571" algn="l" defTabSz="457029" rtl="0" eaLnBrk="1" latinLnBrk="0" hangingPunct="1">
      <a:defRPr kern="1200">
        <a:solidFill>
          <a:schemeClr val="tx1"/>
        </a:solidFill>
        <a:latin typeface="Arial" charset="0"/>
        <a:ea typeface="ＭＳ Ｐゴシック" pitchFamily="8" charset="-128"/>
        <a:cs typeface="+mn-cs"/>
      </a:defRPr>
    </a:lvl6pPr>
    <a:lvl7pPr marL="1371086" algn="l" defTabSz="457029" rtl="0" eaLnBrk="1" latinLnBrk="0" hangingPunct="1">
      <a:defRPr kern="1200">
        <a:solidFill>
          <a:schemeClr val="tx1"/>
        </a:solidFill>
        <a:latin typeface="Arial" charset="0"/>
        <a:ea typeface="ＭＳ Ｐゴシック" pitchFamily="8" charset="-128"/>
        <a:cs typeface="+mn-cs"/>
      </a:defRPr>
    </a:lvl7pPr>
    <a:lvl8pPr marL="1599600" algn="l" defTabSz="457029" rtl="0" eaLnBrk="1" latinLnBrk="0" hangingPunct="1">
      <a:defRPr kern="1200">
        <a:solidFill>
          <a:schemeClr val="tx1"/>
        </a:solidFill>
        <a:latin typeface="Arial" charset="0"/>
        <a:ea typeface="ＭＳ Ｐゴシック" pitchFamily="8" charset="-128"/>
        <a:cs typeface="+mn-cs"/>
      </a:defRPr>
    </a:lvl8pPr>
    <a:lvl9pPr marL="1828114" algn="l" defTabSz="457029" rtl="0" eaLnBrk="1" latinLnBrk="0" hangingPunct="1">
      <a:defRPr kern="1200">
        <a:solidFill>
          <a:schemeClr val="tx1"/>
        </a:solidFill>
        <a:latin typeface="Arial" charset="0"/>
        <a:ea typeface="ＭＳ Ｐゴシック" pitchFamily="8"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2C"/>
    <a:srgbClr val="00FF00"/>
    <a:srgbClr val="820000"/>
    <a:srgbClr val="004A82"/>
    <a:srgbClr val="4C75A5"/>
    <a:srgbClr val="0000FF"/>
    <a:srgbClr val="414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08" autoAdjust="0"/>
    <p:restoredTop sz="76491" autoAdjust="0"/>
  </p:normalViewPr>
  <p:slideViewPr>
    <p:cSldViewPr snapToGrid="0" snapToObjects="1">
      <p:cViewPr varScale="1">
        <p:scale>
          <a:sx n="117" d="100"/>
          <a:sy n="117" d="100"/>
        </p:scale>
        <p:origin x="1644" y="96"/>
      </p:cViewPr>
      <p:guideLst>
        <p:guide orient="horz" pos="1620"/>
        <p:guide pos="2880"/>
      </p:guideLst>
    </p:cSldViewPr>
  </p:slideViewPr>
  <p:notesTextViewPr>
    <p:cViewPr>
      <p:scale>
        <a:sx n="125" d="100"/>
        <a:sy n="125" d="100"/>
      </p:scale>
      <p:origin x="0" y="0"/>
    </p:cViewPr>
  </p:notesTextViewPr>
  <p:sorterViewPr>
    <p:cViewPr>
      <p:scale>
        <a:sx n="60" d="100"/>
        <a:sy n="60" d="100"/>
      </p:scale>
      <p:origin x="0" y="0"/>
    </p:cViewPr>
  </p:sorterViewPr>
  <p:notesViewPr>
    <p:cSldViewPr snapToGrid="0" snapToObjects="1">
      <p:cViewPr varScale="1">
        <p:scale>
          <a:sx n="102" d="100"/>
          <a:sy n="102" d="100"/>
        </p:scale>
        <p:origin x="-350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defTabSz="914674">
              <a:defRPr sz="1200">
                <a:latin typeface="Calibri" pitchFamily="8" charset="0"/>
              </a:defRPr>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defTabSz="914674">
              <a:defRPr sz="1200">
                <a:latin typeface="Calibri" pitchFamily="8" charset="0"/>
              </a:defRPr>
            </a:lvl1pPr>
          </a:lstStyle>
          <a:p>
            <a:pPr>
              <a:defRPr/>
            </a:pPr>
            <a:fld id="{51C86527-1524-4824-B35E-0F0F5B84796A}" type="datetime1">
              <a:rPr lang="en-US" altLang="en-US"/>
              <a:pPr>
                <a:defRPr/>
              </a:pPr>
              <a:t>8/14/2015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defTabSz="914674">
              <a:defRPr sz="1200">
                <a:latin typeface="Calibri" pitchFamily="8" charset="0"/>
              </a:defRPr>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914674">
              <a:defRPr sz="1200">
                <a:latin typeface="Calibri" pitchFamily="8" charset="0"/>
              </a:defRPr>
            </a:lvl1pPr>
          </a:lstStyle>
          <a:p>
            <a:pPr>
              <a:defRPr/>
            </a:pPr>
            <a:fld id="{5FC4384F-9AB5-4172-A8B4-B20A51A81D2C}" type="slidenum">
              <a:rPr lang="en-US" altLang="en-US"/>
              <a:pPr>
                <a:defRPr/>
              </a:pPr>
              <a:t>‹#›</a:t>
            </a:fld>
            <a:endParaRPr lang="en-US" altLang="en-US"/>
          </a:p>
        </p:txBody>
      </p:sp>
    </p:spTree>
    <p:extLst>
      <p:ext uri="{BB962C8B-B14F-4D97-AF65-F5344CB8AC3E}">
        <p14:creationId xmlns:p14="http://schemas.microsoft.com/office/powerpoint/2010/main" val="42143960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029"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057"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086"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114"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5829" algn="l" defTabSz="457166" rtl="0" eaLnBrk="1" latinLnBrk="0" hangingPunct="1">
      <a:defRPr sz="1200" kern="1200">
        <a:solidFill>
          <a:schemeClr val="tx1"/>
        </a:solidFill>
        <a:latin typeface="+mn-lt"/>
        <a:ea typeface="+mn-ea"/>
        <a:cs typeface="+mn-cs"/>
      </a:defRPr>
    </a:lvl6pPr>
    <a:lvl7pPr marL="2742994" algn="l" defTabSz="457166" rtl="0" eaLnBrk="1" latinLnBrk="0" hangingPunct="1">
      <a:defRPr sz="1200" kern="1200">
        <a:solidFill>
          <a:schemeClr val="tx1"/>
        </a:solidFill>
        <a:latin typeface="+mn-lt"/>
        <a:ea typeface="+mn-ea"/>
        <a:cs typeface="+mn-cs"/>
      </a:defRPr>
    </a:lvl7pPr>
    <a:lvl8pPr marL="3200159" algn="l" defTabSz="457166" rtl="0" eaLnBrk="1" latinLnBrk="0" hangingPunct="1">
      <a:defRPr sz="1200" kern="1200">
        <a:solidFill>
          <a:schemeClr val="tx1"/>
        </a:solidFill>
        <a:latin typeface="+mn-lt"/>
        <a:ea typeface="+mn-ea"/>
        <a:cs typeface="+mn-cs"/>
      </a:defRPr>
    </a:lvl8pPr>
    <a:lvl9pPr marL="3657326" algn="l" defTabSz="45716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Gordon</a:t>
            </a:r>
          </a:p>
          <a:p>
            <a:endParaRPr lang="en-US" dirty="0" smtClean="0"/>
          </a:p>
          <a:p>
            <a:r>
              <a:rPr lang="en-US" dirty="0" smtClean="0"/>
              <a:t>Hello</a:t>
            </a:r>
            <a:r>
              <a:rPr lang="en-US" baseline="0" dirty="0" smtClean="0"/>
              <a:t> everyone. Today I will present a new framework to analyze the light field cameras.</a:t>
            </a:r>
          </a:p>
          <a:p>
            <a:endParaRPr lang="en-US" baseline="0" dirty="0" smtClean="0"/>
          </a:p>
          <a:p>
            <a:r>
              <a:rPr lang="en-US" baseline="0" dirty="0" smtClean="0"/>
              <a:t>This work is done by me and professor Ravi Ramamoorthi of UCSD.</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a:t>
            </a:fld>
            <a:endParaRPr lang="en-US" altLang="en-US"/>
          </a:p>
        </p:txBody>
      </p:sp>
    </p:spTree>
    <p:extLst>
      <p:ext uri="{BB962C8B-B14F-4D97-AF65-F5344CB8AC3E}">
        <p14:creationId xmlns:p14="http://schemas.microsoft.com/office/powerpoint/2010/main" val="425559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Resolution from the new theory</a:t>
            </a:r>
          </a:p>
          <a:p>
            <a:endParaRPr lang="en-US" dirty="0" smtClean="0"/>
          </a:p>
          <a:p>
            <a:r>
              <a:rPr lang="en-US" baseline="0" dirty="0" smtClean="0"/>
              <a:t>This is the main motivation of this work.</a:t>
            </a:r>
          </a:p>
          <a:p>
            <a:endParaRPr lang="en-US" baseline="0" dirty="0" smtClean="0"/>
          </a:p>
          <a:p>
            <a:r>
              <a:rPr lang="en-US" baseline="0" dirty="0" smtClean="0"/>
              <a:t>We will develop a new theoretic framework to explain: why this is possible?</a:t>
            </a:r>
          </a:p>
          <a:p>
            <a:r>
              <a:rPr lang="en-US" baseline="0" dirty="0" smtClean="0"/>
              <a:t>What’s the real resolution of the LF camera?</a:t>
            </a:r>
          </a:p>
          <a:p>
            <a:r>
              <a:rPr lang="en-US" baseline="0" dirty="0" smtClean="0"/>
              <a:t>And more importantly, what is the implication of our framework to light field imaging.</a:t>
            </a:r>
          </a:p>
          <a:p>
            <a:endParaRPr lang="en-US" baseline="0" dirty="0" smtClean="0"/>
          </a:p>
          <a:p>
            <a:r>
              <a:rPr lang="en-US" b="1" baseline="0" dirty="0" smtClean="0"/>
              <a:t>Note that because the original paper is a little bit lengthy. I will skip many details in the talk, and emphasize the key concepts.</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10</a:t>
            </a:fld>
            <a:endParaRPr lang="en-US" altLang="en-US"/>
          </a:p>
        </p:txBody>
      </p:sp>
    </p:spTree>
    <p:extLst>
      <p:ext uri="{BB962C8B-B14F-4D97-AF65-F5344CB8AC3E}">
        <p14:creationId xmlns:p14="http://schemas.microsoft.com/office/powerpoint/2010/main" val="3372166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First concept</a:t>
            </a:r>
            <a:endParaRPr lang="en-US" b="1" dirty="0" smtClean="0"/>
          </a:p>
          <a:p>
            <a:endParaRPr lang="en-US" dirty="0" smtClean="0"/>
          </a:p>
          <a:p>
            <a:r>
              <a:rPr lang="en-US" dirty="0" smtClean="0"/>
              <a:t>Let’s quickly review the </a:t>
            </a:r>
            <a:r>
              <a:rPr lang="en-US" baseline="0" dirty="0" smtClean="0"/>
              <a:t>concept of what is a light field and how to capture it.</a:t>
            </a:r>
            <a:endParaRPr lang="en-US" dirty="0" smtClean="0"/>
          </a:p>
          <a:p>
            <a:endParaRPr lang="en-US" dirty="0" smtClean="0"/>
          </a:p>
          <a:p>
            <a:r>
              <a:rPr lang="en-US" baseline="0" dirty="0" smtClean="0"/>
              <a:t>For a light ray traveling in the space, it can be parameterized by the intersections with two parallel planes, and the coordinate of the interaction points construct a two dimensional space. We can map the ray to a point sample in this space.</a:t>
            </a:r>
          </a:p>
          <a:p>
            <a:endParaRPr lang="en-US" baseline="0" dirty="0" smtClean="0"/>
          </a:p>
          <a:p>
            <a:r>
              <a:rPr lang="en-US" baseline="0" dirty="0" smtClean="0"/>
              <a:t>In the following I will call the horizontal x domain as spatial domain and vertical u domain as angular domain.</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11</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Depth-dependent slope</a:t>
            </a:r>
            <a:endParaRPr lang="en-US" b="1" dirty="0" smtClean="0"/>
          </a:p>
          <a:p>
            <a:endParaRPr lang="en-US" dirty="0" smtClean="0"/>
          </a:p>
          <a:p>
            <a:r>
              <a:rPr lang="en-US" dirty="0" smtClean="0"/>
              <a:t>For a point</a:t>
            </a:r>
            <a:r>
              <a:rPr lang="en-US" baseline="0" dirty="0" smtClean="0"/>
              <a:t> in the space emitting rays to all directions, the corresponding samples would fall on a straight line in this 2D space.</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12</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Depth-dependent slope</a:t>
            </a:r>
            <a:endParaRPr lang="en-US" b="1" dirty="0" smtClean="0"/>
          </a:p>
          <a:p>
            <a:endParaRPr lang="en-US" dirty="0" smtClean="0"/>
          </a:p>
          <a:p>
            <a:r>
              <a:rPr lang="en-US" dirty="0" smtClean="0"/>
              <a:t>For a scene with many points, each one</a:t>
            </a:r>
            <a:r>
              <a:rPr lang="en-US" baseline="0" dirty="0" smtClean="0"/>
              <a:t> would map to a straight line in the 2D space.</a:t>
            </a:r>
          </a:p>
          <a:p>
            <a:endParaRPr lang="en-US" baseline="0" dirty="0" smtClean="0"/>
          </a:p>
          <a:p>
            <a:r>
              <a:rPr lang="en-US" baseline="0" dirty="0" smtClean="0"/>
              <a:t>As we can see, the slope of the line would depend on the depth of the source point.</a:t>
            </a:r>
          </a:p>
          <a:p>
            <a:endParaRPr lang="en-US" baseline="0" dirty="0" smtClean="0"/>
          </a:p>
          <a:p>
            <a:r>
              <a:rPr lang="en-US" baseline="0" dirty="0" smtClean="0"/>
              <a:t>There is a strong correlation between the scene geometry and the structure of the light field signal, and this property has been utilized in many applications.</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13</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(animation)</a:t>
            </a:r>
            <a:endParaRPr lang="en-US" b="1"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14</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Depth-dependent slope in the frequency domain</a:t>
            </a:r>
            <a:endParaRPr lang="en-US" b="1" dirty="0" smtClean="0"/>
          </a:p>
          <a:p>
            <a:endParaRPr lang="en-US" dirty="0" smtClean="0"/>
          </a:p>
          <a:p>
            <a:r>
              <a:rPr lang="en-US" baseline="0" dirty="0" smtClean="0"/>
              <a:t>This depth-slope relationship also holds in the frequency domain.</a:t>
            </a:r>
          </a:p>
          <a:p>
            <a:endParaRPr lang="en-US" baseline="0" dirty="0" smtClean="0"/>
          </a:p>
          <a:p>
            <a:r>
              <a:rPr lang="en-US" baseline="0" dirty="0" smtClean="0"/>
              <a:t>If we perform Fourier transform to the light field on the left, we will find that the spectrum on the right would be the combination of many slices passing through the origin. Each slice holds the energy of lines of certain slope, or objects at certain depth.</a:t>
            </a:r>
          </a:p>
          <a:p>
            <a:endParaRPr lang="en-US" baseline="0" dirty="0" smtClean="0"/>
          </a:p>
          <a:p>
            <a:r>
              <a:rPr lang="en-US" baseline="0" dirty="0" smtClean="0"/>
              <a:t>(</a:t>
            </a:r>
            <a:r>
              <a:rPr lang="en-US" baseline="0" dirty="0" err="1" smtClean="0"/>
              <a:t>cont</a:t>
            </a:r>
            <a:r>
              <a:rPr lang="en-US" baseline="0" dirty="0" smtClean="0"/>
              <a:t>, Therefore,…)</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15</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Real example and show how the spectrum is limited by the depth range</a:t>
            </a:r>
            <a:endParaRPr lang="en-US" b="1" dirty="0" smtClean="0"/>
          </a:p>
          <a:p>
            <a:endParaRPr lang="en-US" dirty="0" smtClean="0"/>
          </a:p>
          <a:p>
            <a:r>
              <a:rPr lang="en-US" dirty="0" smtClean="0"/>
              <a:t>Therefore, for a scene with a </a:t>
            </a:r>
            <a:r>
              <a:rPr lang="en-US" baseline="0" dirty="0" smtClean="0"/>
              <a:t>large depth range, its light field spectrum would be the combination of many slices,</a:t>
            </a:r>
          </a:p>
          <a:p>
            <a:r>
              <a:rPr lang="en-US" baseline="0" dirty="0" smtClean="0"/>
              <a:t>and appear like a double wedge, as shown on the right.</a:t>
            </a:r>
          </a:p>
          <a:p>
            <a:endParaRPr lang="en-US" baseline="0" dirty="0" smtClean="0"/>
          </a:p>
          <a:p>
            <a:r>
              <a:rPr lang="en-US" baseline="0" dirty="0" smtClean="0"/>
              <a:t>The support of the wedge is defined by the depth of the nearest object and the farthest one.</a:t>
            </a:r>
          </a:p>
          <a:p>
            <a:endParaRPr lang="en-US" baseline="0" dirty="0" smtClean="0"/>
          </a:p>
          <a:p>
            <a:r>
              <a:rPr lang="en-US" baseline="0" dirty="0" smtClean="0"/>
              <a:t>(</a:t>
            </a:r>
            <a:r>
              <a:rPr lang="en-US" baseline="0" dirty="0" err="1" smtClean="0"/>
              <a:t>cont</a:t>
            </a:r>
            <a:r>
              <a:rPr lang="en-US" baseline="0" dirty="0" smtClean="0"/>
              <a:t>, </a:t>
            </a:r>
            <a:r>
              <a:rPr lang="en-US" dirty="0" smtClean="0"/>
              <a:t>the goal of the light field camera…)</a:t>
            </a:r>
            <a:endParaRPr lang="en-US" baseline="0"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16</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0" baseline="0" dirty="0" smtClean="0"/>
              <a:t> </a:t>
            </a:r>
            <a:r>
              <a:rPr lang="en-US" b="1" dirty="0" smtClean="0"/>
              <a:t>(animation)</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17</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Light field sampling</a:t>
            </a:r>
            <a:endParaRPr lang="en-US" b="1" dirty="0" smtClean="0"/>
          </a:p>
          <a:p>
            <a:endParaRPr lang="en-US" dirty="0" smtClean="0"/>
          </a:p>
          <a:p>
            <a:r>
              <a:rPr lang="en-US" dirty="0" smtClean="0"/>
              <a:t>The goal of the light field camera, is to faithfully</a:t>
            </a:r>
            <a:r>
              <a:rPr lang="en-US" baseline="0" dirty="0" smtClean="0"/>
              <a:t> </a:t>
            </a:r>
            <a:r>
              <a:rPr lang="en-US" dirty="0" smtClean="0"/>
              <a:t>sample</a:t>
            </a:r>
            <a:r>
              <a:rPr lang="en-US" baseline="0" dirty="0" smtClean="0"/>
              <a:t> the light field so it can be reconstructed later.</a:t>
            </a:r>
          </a:p>
          <a:p>
            <a:endParaRPr lang="en-US" baseline="0" dirty="0" smtClean="0"/>
          </a:p>
          <a:p>
            <a:r>
              <a:rPr lang="en-US" baseline="0" dirty="0" smtClean="0"/>
              <a:t>In the frequency domain, the sampling process would create an impulse array along both dimensions.</a:t>
            </a:r>
          </a:p>
          <a:p>
            <a:endParaRPr lang="en-US" baseline="0" dirty="0" smtClean="0"/>
          </a:p>
          <a:p>
            <a:r>
              <a:rPr lang="en-US" baseline="0" dirty="0" smtClean="0"/>
              <a:t>Unfortunately, at the current technology, the spatial and angular sampling rate cannot be very high, and thus the spacing between the impulses is quite limited.</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18</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Aliasing</a:t>
            </a:r>
          </a:p>
          <a:p>
            <a:endParaRPr lang="en-US" b="0" baseline="0" dirty="0" smtClean="0"/>
          </a:p>
          <a:p>
            <a:r>
              <a:rPr lang="en-US" b="0" dirty="0" smtClean="0"/>
              <a:t>The sampling process creates</a:t>
            </a:r>
            <a:r>
              <a:rPr lang="en-US" b="0" baseline="0" dirty="0" smtClean="0"/>
              <a:t> replicas at those impulse, and we can see they all overlap with the original spectrum. This signal mixing would introduce many distortion to the captured light field.</a:t>
            </a:r>
            <a:endParaRPr lang="en-US" b="0"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19</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What</a:t>
            </a:r>
            <a:r>
              <a:rPr lang="en-US" b="1" baseline="0" dirty="0" smtClean="0"/>
              <a:t> is a light field camera</a:t>
            </a:r>
            <a:endParaRPr lang="en-US" b="1" dirty="0" smtClean="0"/>
          </a:p>
          <a:p>
            <a:endParaRPr lang="en-US" baseline="0" dirty="0" smtClean="0"/>
          </a:p>
          <a:p>
            <a:r>
              <a:rPr lang="en-US" baseline="0" dirty="0" smtClean="0"/>
              <a:t>The light field camera is constructed by a main lens, the sensor array, and an lenslet, or microlens array</a:t>
            </a:r>
          </a:p>
          <a:p>
            <a:endParaRPr lang="en-US" baseline="0" dirty="0" smtClean="0"/>
          </a:p>
          <a:p>
            <a:r>
              <a:rPr lang="en-US" baseline="0" dirty="0" smtClean="0"/>
              <a:t>It can capture both spatial and angular light field information and enable many exciting applications, for instance (</a:t>
            </a:r>
            <a:r>
              <a:rPr lang="en-US" baseline="0" dirty="0" err="1" smtClean="0"/>
              <a:t>cont</a:t>
            </a:r>
            <a:r>
              <a:rPr lang="en-US" baseline="0" dirty="0" smtClean="0"/>
              <a:t>)</a:t>
            </a:r>
          </a:p>
          <a:p>
            <a:endParaRPr lang="en-US" baseline="0" dirty="0" smtClean="0"/>
          </a:p>
          <a:p>
            <a:r>
              <a:rPr lang="en-US" i="1" baseline="0" dirty="0" smtClean="0"/>
              <a:t>Note: Change the sentence if we have to skip the first page</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a:t>
            </a:fld>
            <a:endParaRPr lang="en-US" altLang="en-US"/>
          </a:p>
        </p:txBody>
      </p:sp>
    </p:spTree>
    <p:extLst>
      <p:ext uri="{BB962C8B-B14F-4D97-AF65-F5344CB8AC3E}">
        <p14:creationId xmlns:p14="http://schemas.microsoft.com/office/powerpoint/2010/main" val="692222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Prefiltering</a:t>
            </a:r>
            <a:endParaRPr lang="en-US" b="1" dirty="0" smtClean="0"/>
          </a:p>
          <a:p>
            <a:endParaRPr lang="en-US" dirty="0" smtClean="0"/>
          </a:p>
          <a:p>
            <a:r>
              <a:rPr lang="en-US" dirty="0" smtClean="0"/>
              <a:t>The</a:t>
            </a:r>
            <a:r>
              <a:rPr lang="en-US" baseline="0" dirty="0" smtClean="0"/>
              <a:t> typical solution of this problem is to apply a strong prefilter to the signal, and cut out all frequencies above the sampling rate.</a:t>
            </a:r>
          </a:p>
          <a:p>
            <a:endParaRPr lang="en-US" baseline="0" dirty="0" smtClean="0"/>
          </a:p>
          <a:p>
            <a:r>
              <a:rPr lang="en-US" baseline="0" dirty="0" smtClean="0"/>
              <a:t>While we get aliasing-free data by prefiltering, it also removes most high-frequency information.</a:t>
            </a:r>
          </a:p>
          <a:p>
            <a:endParaRPr lang="en-US" baseline="0" dirty="0" smtClean="0"/>
          </a:p>
          <a:p>
            <a:r>
              <a:rPr lang="en-US" baseline="0" dirty="0" smtClean="0"/>
              <a:t>This seems to be a very hopeless situation to the light field camera.</a:t>
            </a:r>
          </a:p>
          <a:p>
            <a:endParaRPr lang="en-US" baseline="0" dirty="0" smtClean="0"/>
          </a:p>
          <a:p>
            <a:r>
              <a:rPr lang="en-US" baseline="0" dirty="0" smtClean="0"/>
              <a:t>However, if we take a closer look to the sampling process, we find this reasoning process is somewhat flawed.</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20</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local analysis</a:t>
            </a:r>
          </a:p>
          <a:p>
            <a:endParaRPr lang="en-US" dirty="0" smtClean="0"/>
          </a:p>
          <a:p>
            <a:r>
              <a:rPr lang="en-US" baseline="0" dirty="0" smtClean="0"/>
              <a:t>Let’s take a look at this light field again, but now locally.</a:t>
            </a:r>
          </a:p>
          <a:p>
            <a:endParaRPr lang="en-US" baseline="0" dirty="0" smtClean="0"/>
          </a:p>
          <a:p>
            <a:r>
              <a:rPr lang="en-US" baseline="0" dirty="0" smtClean="0"/>
              <a:t>If I crop the sensor to only capture a small area of the scene, the local depth range is much smaller than the global one.</a:t>
            </a:r>
          </a:p>
          <a:p>
            <a:r>
              <a:rPr lang="en-US" baseline="0" dirty="0" smtClean="0"/>
              <a:t>By the analysis we’ve described, the wedge-like spectrum of this small area would be much narrower along the angular domain.</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21</a:t>
            </a:fld>
            <a:endParaRPr lang="en-US" altLang="en-US"/>
          </a:p>
        </p:txBody>
      </p:sp>
    </p:spTree>
    <p:extLst>
      <p:ext uri="{BB962C8B-B14F-4D97-AF65-F5344CB8AC3E}">
        <p14:creationId xmlns:p14="http://schemas.microsoft.com/office/powerpoint/2010/main" val="285367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local analysis, another example</a:t>
            </a:r>
          </a:p>
          <a:p>
            <a:endParaRPr lang="en-US" dirty="0" smtClean="0"/>
          </a:p>
          <a:p>
            <a:r>
              <a:rPr lang="en-US" dirty="0" smtClean="0"/>
              <a:t>If we pan this</a:t>
            </a:r>
            <a:r>
              <a:rPr lang="en-US" baseline="0" dirty="0" smtClean="0"/>
              <a:t> small light field camera to look another small region, we get the same behavior.</a:t>
            </a:r>
          </a:p>
          <a:p>
            <a:endParaRPr lang="en-US" baseline="0" dirty="0" smtClean="0"/>
          </a:p>
          <a:p>
            <a:r>
              <a:rPr lang="en-US" baseline="0" dirty="0" smtClean="0"/>
              <a:t>The depth range is small, the double-wedge is narrower, but now with a different slope.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r>
              <a:rPr lang="en-US" baseline="0" dirty="0" err="1" smtClean="0"/>
              <a:t>cont</a:t>
            </a:r>
            <a:r>
              <a:rPr lang="en-US" baseline="0" dirty="0" smtClean="0"/>
              <a:t>, </a:t>
            </a:r>
            <a:r>
              <a:rPr lang="en-US" dirty="0" smtClean="0"/>
              <a:t>Now the light field camera performs sampling…)</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22</a:t>
            </a:fld>
            <a:endParaRPr lang="en-US" altLang="en-US"/>
          </a:p>
        </p:txBody>
      </p:sp>
    </p:spTree>
    <p:extLst>
      <p:ext uri="{BB962C8B-B14F-4D97-AF65-F5344CB8AC3E}">
        <p14:creationId xmlns:p14="http://schemas.microsoft.com/office/powerpoint/2010/main" val="1223115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(animation)</a:t>
            </a:r>
            <a:endParaRPr lang="en-US" b="1"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23</a:t>
            </a:fld>
            <a:endParaRPr lang="en-US" altLang="en-US"/>
          </a:p>
        </p:txBody>
      </p:sp>
    </p:spTree>
    <p:extLst>
      <p:ext uri="{BB962C8B-B14F-4D97-AF65-F5344CB8AC3E}">
        <p14:creationId xmlns:p14="http://schemas.microsoft.com/office/powerpoint/2010/main" val="100200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message: No overlap!</a:t>
            </a:r>
          </a:p>
          <a:p>
            <a:endParaRPr lang="en-US" b="1" dirty="0" smtClean="0"/>
          </a:p>
          <a:p>
            <a:r>
              <a:rPr lang="en-US" dirty="0" smtClean="0"/>
              <a:t>Now the light field camera performs sampling,</a:t>
            </a:r>
            <a:r>
              <a:rPr lang="en-US" baseline="0" dirty="0" smtClean="0"/>
              <a:t> with the same sampling rate, and one interesting thing happens.</a:t>
            </a:r>
          </a:p>
          <a:p>
            <a:endParaRPr lang="en-US" baseline="0" dirty="0" smtClean="0"/>
          </a:p>
          <a:p>
            <a:r>
              <a:rPr lang="en-US" baseline="0" dirty="0" smtClean="0"/>
              <a:t>As you can see, while the light field is not bandlimited, there is no frequency mixing at all. No signal is corrupted due to </a:t>
            </a:r>
            <a:r>
              <a:rPr lang="en-US" baseline="0" dirty="0" err="1" smtClean="0"/>
              <a:t>undersampling</a:t>
            </a:r>
            <a:r>
              <a:rPr lang="en-US" baseline="0" dirty="0" smtClean="0"/>
              <a:t>.</a:t>
            </a:r>
          </a:p>
          <a:p>
            <a:endParaRPr lang="en-US" baseline="0" dirty="0" smtClean="0"/>
          </a:p>
          <a:p>
            <a:r>
              <a:rPr lang="en-US" baseline="0" dirty="0" smtClean="0"/>
              <a:t>So what does this mean to us? </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24</a:t>
            </a:fld>
            <a:endParaRPr lang="en-US" altLang="en-US"/>
          </a:p>
        </p:txBody>
      </p:sp>
    </p:spTree>
    <p:extLst>
      <p:ext uri="{BB962C8B-B14F-4D97-AF65-F5344CB8AC3E}">
        <p14:creationId xmlns:p14="http://schemas.microsoft.com/office/powerpoint/2010/main" val="663948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State the key implications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First, this means even when the light field camera is </a:t>
            </a:r>
            <a:r>
              <a:rPr lang="en-US" b="0" baseline="0" dirty="0" err="1" smtClean="0"/>
              <a:t>undersampling</a:t>
            </a:r>
            <a:r>
              <a:rPr lang="en-US" b="0" baseline="0" dirty="0" smtClean="0"/>
              <a:t> the light field, the captured data can still be aliasing free.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You do not need to perform any sort of anti-aliasing filter in processing.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The key is to analyze and process the light field </a:t>
            </a:r>
            <a:r>
              <a:rPr lang="en-US" b="0" i="1" baseline="0" dirty="0" smtClean="0"/>
              <a:t>locally</a:t>
            </a:r>
            <a:r>
              <a:rPr lang="en-US" b="0"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If we only process the samples from a narrower depth range, why do we have to worry about the global spectrum?</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25</a:t>
            </a:fld>
            <a:endParaRPr lang="en-US" altLang="en-US"/>
          </a:p>
        </p:txBody>
      </p:sp>
    </p:spTree>
    <p:extLst>
      <p:ext uri="{BB962C8B-B14F-4D97-AF65-F5344CB8AC3E}">
        <p14:creationId xmlns:p14="http://schemas.microsoft.com/office/powerpoint/2010/main" val="2181088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State the key implications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r>
              <a:rPr lang="en-US" dirty="0" smtClean="0"/>
              <a:t>Second, aliasing</a:t>
            </a:r>
            <a:r>
              <a:rPr lang="en-US" baseline="0" dirty="0" smtClean="0"/>
              <a:t> can still happen, but when </a:t>
            </a:r>
            <a:r>
              <a:rPr lang="en-US" dirty="0" smtClean="0"/>
              <a:t>it happens is depth-dependent.</a:t>
            </a:r>
            <a:endParaRPr lang="en-US" baseline="0" dirty="0" smtClean="0"/>
          </a:p>
          <a:p>
            <a:r>
              <a:rPr lang="en-US" baseline="0" dirty="0" smtClean="0"/>
              <a:t>The local region with small depth range, may or may not have aliasing, depending on its average depth.</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26</a:t>
            </a:fld>
            <a:endParaRPr lang="en-US" altLang="en-US"/>
          </a:p>
        </p:txBody>
      </p:sp>
    </p:spTree>
    <p:extLst>
      <p:ext uri="{BB962C8B-B14F-4D97-AF65-F5344CB8AC3E}">
        <p14:creationId xmlns:p14="http://schemas.microsoft.com/office/powerpoint/2010/main" val="1704468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State the key implications</a:t>
            </a:r>
          </a:p>
          <a:p>
            <a:endParaRPr lang="en-US" dirty="0" smtClean="0"/>
          </a:p>
          <a:p>
            <a:r>
              <a:rPr lang="en-US" dirty="0" smtClean="0"/>
              <a:t>Finally, this also means if </a:t>
            </a:r>
            <a:r>
              <a:rPr lang="en-US" baseline="0" dirty="0" smtClean="0"/>
              <a:t>the sampling rate is not the limiting factor, the shape, or bandwidth, of the prefilter becomes an important one.</a:t>
            </a:r>
          </a:p>
          <a:p>
            <a:endParaRPr lang="en-US" baseline="0" dirty="0" smtClean="0"/>
          </a:p>
          <a:p>
            <a:r>
              <a:rPr lang="en-US" baseline="0" dirty="0" smtClean="0"/>
              <a:t>For two light field cameras with identical sampling rate, but different prefilter, they can have very different output resolutions.</a:t>
            </a:r>
          </a:p>
          <a:p>
            <a:endParaRPr lang="en-US" baseline="0" dirty="0" smtClean="0"/>
          </a:p>
          <a:p>
            <a:r>
              <a:rPr lang="en-US" baseline="0" dirty="0" smtClean="0"/>
              <a:t>Notice all these implications have been observed in the light field cameras on the market.</a:t>
            </a:r>
          </a:p>
          <a:p>
            <a:endParaRPr lang="en-US" baseline="0" dirty="0" smtClean="0"/>
          </a:p>
          <a:p>
            <a:r>
              <a:rPr lang="en-US" baseline="0" dirty="0" smtClean="0"/>
              <a:t>We can reconstruct aliasing free high resolution image from light field, as shown earlier.</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27</a:t>
            </a:fld>
            <a:endParaRPr lang="en-US" altLang="en-US"/>
          </a:p>
        </p:txBody>
      </p:sp>
    </p:spTree>
    <p:extLst>
      <p:ext uri="{BB962C8B-B14F-4D97-AF65-F5344CB8AC3E}">
        <p14:creationId xmlns:p14="http://schemas.microsoft.com/office/powerpoint/2010/main" val="3633294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Highlight</a:t>
            </a:r>
            <a:endParaRPr lang="en-US" b="1" dirty="0" smtClean="0"/>
          </a:p>
          <a:p>
            <a:endParaRPr lang="en-US" dirty="0" smtClean="0"/>
          </a:p>
          <a:p>
            <a:r>
              <a:rPr lang="en-US" dirty="0" smtClean="0"/>
              <a:t>So it becomes obvious that we have to model</a:t>
            </a:r>
            <a:r>
              <a:rPr lang="en-US" baseline="0" dirty="0" smtClean="0"/>
              <a:t> the prefilter to understand the true resolution limitation, which is the second part of our work.</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28</a:t>
            </a:fld>
            <a:endParaRPr lang="en-US" altLang="en-US"/>
          </a:p>
        </p:txBody>
      </p:sp>
    </p:spTree>
    <p:extLst>
      <p:ext uri="{BB962C8B-B14F-4D97-AF65-F5344CB8AC3E}">
        <p14:creationId xmlns:p14="http://schemas.microsoft.com/office/powerpoint/2010/main" val="2828994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Definition of prefilter model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Specifically, we like to know that given a textured surface, how the rays emitting from the surface would interact with the light field camera, and eventually map to the pixel value.</a:t>
            </a:r>
            <a:endParaRPr lang="en-US" b="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29</a:t>
            </a:fld>
            <a:endParaRPr lang="en-US" altLang="en-US"/>
          </a:p>
        </p:txBody>
      </p:sp>
    </p:spTree>
    <p:extLst>
      <p:ext uri="{BB962C8B-B14F-4D97-AF65-F5344CB8AC3E}">
        <p14:creationId xmlns:p14="http://schemas.microsoft.com/office/powerpoint/2010/main" val="36540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Applications of light field cameras</a:t>
            </a:r>
          </a:p>
          <a:p>
            <a:endParaRPr lang="en-US" dirty="0" smtClean="0"/>
          </a:p>
          <a:p>
            <a:r>
              <a:rPr lang="en-US" dirty="0" smtClean="0"/>
              <a:t>(</a:t>
            </a:r>
            <a:r>
              <a:rPr lang="en-US" dirty="0" err="1" smtClean="0"/>
              <a:t>cont</a:t>
            </a:r>
            <a:r>
              <a:rPr lang="en-US" dirty="0" smtClean="0"/>
              <a:t>)</a:t>
            </a:r>
            <a:r>
              <a:rPr lang="en-US" baseline="0" dirty="0" smtClean="0"/>
              <a:t> we can use it to change the capture setting and create the well-known refocus effects.</a:t>
            </a:r>
          </a:p>
          <a:p>
            <a:endParaRPr lang="en-US" baseline="0" dirty="0" smtClean="0"/>
          </a:p>
          <a:p>
            <a:r>
              <a:rPr lang="en-US" baseline="0" dirty="0" smtClean="0"/>
              <a:t>We can also analyze light field to extract the geometry of very challenging scenes, or even dynamics of fluid.</a:t>
            </a:r>
          </a:p>
          <a:p>
            <a:endParaRPr lang="en-US" baseline="0" dirty="0" smtClean="0"/>
          </a:p>
          <a:p>
            <a:r>
              <a:rPr lang="en-US" baseline="0" dirty="0" smtClean="0"/>
              <a:t>Finally, we can use the light field to correct the aberration distortion in the main lens.</a:t>
            </a:r>
          </a:p>
          <a:p>
            <a:endParaRPr lang="en-US" baseline="0" dirty="0" smtClean="0"/>
          </a:p>
          <a:p>
            <a:r>
              <a:rPr lang="en-US" baseline="0" dirty="0" smtClean="0"/>
              <a:t>(While the light field camera can enable these applications, it has a few problems. Here we list the top three)</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a:t>
            </a:fld>
            <a:endParaRPr lang="en-US" altLang="en-US"/>
          </a:p>
        </p:txBody>
      </p:sp>
    </p:spTree>
    <p:extLst>
      <p:ext uri="{BB962C8B-B14F-4D97-AF65-F5344CB8AC3E}">
        <p14:creationId xmlns:p14="http://schemas.microsoft.com/office/powerpoint/2010/main" val="62577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Definition of prefilter model</a:t>
            </a:r>
          </a:p>
          <a:p>
            <a:endParaRPr lang="en-US" dirty="0" smtClean="0"/>
          </a:p>
          <a:p>
            <a:r>
              <a:rPr lang="en-US" altLang="zh-TW" baseline="0" dirty="0" smtClean="0"/>
              <a:t>Generally, this mapping is a linear process. </a:t>
            </a:r>
          </a:p>
          <a:p>
            <a:endParaRPr lang="en-US" altLang="zh-TW" baseline="0" dirty="0" smtClean="0"/>
          </a:p>
          <a:p>
            <a:r>
              <a:rPr lang="en-US" altLang="zh-TW" baseline="0" dirty="0" smtClean="0"/>
              <a:t>A pixel value can be formulated as the texture weighted by a prefilter kernel and integrate over the entire surface.</a:t>
            </a:r>
          </a:p>
          <a:p>
            <a:endParaRPr lang="en-US" altLang="zh-TW" baseline="0" dirty="0" smtClean="0"/>
          </a:p>
          <a:p>
            <a:r>
              <a:rPr lang="en-US" baseline="0" dirty="0" smtClean="0"/>
              <a:t>What we want to see is, if the prefilter is not bandlimited, and how it changes with the camera parameters.</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30</a:t>
            </a:fld>
            <a:endParaRPr lang="en-US" altLang="en-US"/>
          </a:p>
        </p:txBody>
      </p:sp>
    </p:spTree>
    <p:extLst>
      <p:ext uri="{BB962C8B-B14F-4D97-AF65-F5344CB8AC3E}">
        <p14:creationId xmlns:p14="http://schemas.microsoft.com/office/powerpoint/2010/main" val="1436857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Old model</a:t>
            </a:r>
            <a:endParaRPr lang="en-US" altLang="zh-TW" b="1" dirty="0" smtClean="0"/>
          </a:p>
          <a:p>
            <a:endParaRPr lang="en-US" b="1" dirty="0" smtClean="0"/>
          </a:p>
          <a:p>
            <a:r>
              <a:rPr lang="en-US" b="0" baseline="0" dirty="0" smtClean="0"/>
              <a:t>Before we proceed. Let’s see what has been done before.</a:t>
            </a:r>
          </a:p>
          <a:p>
            <a:endParaRPr lang="en-US" b="0" baseline="0" dirty="0" smtClean="0"/>
          </a:p>
          <a:p>
            <a:r>
              <a:rPr lang="en-US" b="0" baseline="0" dirty="0" smtClean="0"/>
              <a:t>In previous work, people have model the prefilter as a fixed function. It does not change with depth, it is spatially invariant.</a:t>
            </a:r>
          </a:p>
          <a:p>
            <a:endParaRPr lang="en-US" b="0" baseline="0" dirty="0" smtClean="0"/>
          </a:p>
          <a:p>
            <a:r>
              <a:rPr lang="en-US" b="0" baseline="0" dirty="0" smtClean="0"/>
              <a:t>Also, its bandwidth matches the lenslet density and perfectly </a:t>
            </a:r>
            <a:r>
              <a:rPr lang="en-US" b="0" baseline="0" dirty="0" err="1" smtClean="0"/>
              <a:t>bandlimits</a:t>
            </a:r>
            <a:r>
              <a:rPr lang="en-US" b="0" baseline="0" dirty="0" smtClean="0"/>
              <a:t> the light field.</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31</a:t>
            </a:fld>
            <a:endParaRPr lang="en-US" altLang="en-US"/>
          </a:p>
        </p:txBody>
      </p:sp>
    </p:spTree>
    <p:extLst>
      <p:ext uri="{BB962C8B-B14F-4D97-AF65-F5344CB8AC3E}">
        <p14:creationId xmlns:p14="http://schemas.microsoft.com/office/powerpoint/2010/main" val="415275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Key parameters of the scene and light field camera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In our formulation, we consider all adjustable parameters in the light field camera and scene (in the geometric optics setting).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We consider the f-number and focal length of the main lens.</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32</a:t>
            </a:fld>
            <a:endParaRPr lang="en-US" altLang="en-US"/>
          </a:p>
        </p:txBody>
      </p:sp>
    </p:spTree>
    <p:extLst>
      <p:ext uri="{BB962C8B-B14F-4D97-AF65-F5344CB8AC3E}">
        <p14:creationId xmlns:p14="http://schemas.microsoft.com/office/powerpoint/2010/main" val="3363792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Key parameters of the scene and light field camera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The depth of the textured surface</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33</a:t>
            </a:fld>
            <a:endParaRPr lang="en-US" altLang="en-US"/>
          </a:p>
        </p:txBody>
      </p:sp>
    </p:spTree>
    <p:extLst>
      <p:ext uri="{BB962C8B-B14F-4D97-AF65-F5344CB8AC3E}">
        <p14:creationId xmlns:p14="http://schemas.microsoft.com/office/powerpoint/2010/main" val="3363792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Key parameters of the scene and light field camera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The focal length, f-number of the lenslet and the spacing between them.</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34</a:t>
            </a:fld>
            <a:endParaRPr lang="en-US" altLang="en-US"/>
          </a:p>
        </p:txBody>
      </p:sp>
    </p:spTree>
    <p:extLst>
      <p:ext uri="{BB962C8B-B14F-4D97-AF65-F5344CB8AC3E}">
        <p14:creationId xmlns:p14="http://schemas.microsoft.com/office/powerpoint/2010/main" val="3363792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Key parameters of the scene and light field camera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For the sensor array, we also consider its density and distance to the lenslet.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Moreover, here we find a few key parameters are ignored in previous studies.</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35</a:t>
            </a:fld>
            <a:endParaRPr lang="en-US" altLang="en-US"/>
          </a:p>
        </p:txBody>
      </p:sp>
    </p:spTree>
    <p:extLst>
      <p:ext uri="{BB962C8B-B14F-4D97-AF65-F5344CB8AC3E}">
        <p14:creationId xmlns:p14="http://schemas.microsoft.com/office/powerpoint/2010/main" val="3363792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Spatial coverage</a:t>
            </a:r>
          </a:p>
          <a:p>
            <a:endParaRPr lang="en-US" dirty="0" smtClean="0"/>
          </a:p>
          <a:p>
            <a:r>
              <a:rPr lang="en-US" dirty="0" smtClean="0"/>
              <a:t>First, the digital CMOS</a:t>
            </a:r>
            <a:r>
              <a:rPr lang="en-US" baseline="0" dirty="0" smtClean="0"/>
              <a:t> or CCD sensors have finite sensing areas.</a:t>
            </a:r>
          </a:p>
          <a:p>
            <a:r>
              <a:rPr lang="en-US" baseline="0" dirty="0" smtClean="0"/>
              <a:t>The rays hitting the sensor may not always contribute to the pixel value.</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36</a:t>
            </a:fld>
            <a:endParaRPr lang="en-US" altLang="en-US"/>
          </a:p>
        </p:txBody>
      </p:sp>
    </p:spTree>
    <p:extLst>
      <p:ext uri="{BB962C8B-B14F-4D97-AF65-F5344CB8AC3E}">
        <p14:creationId xmlns:p14="http://schemas.microsoft.com/office/powerpoint/2010/main" val="1605166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Angular coverage</a:t>
            </a:r>
          </a:p>
          <a:p>
            <a:endParaRPr lang="en-US" dirty="0" smtClean="0"/>
          </a:p>
          <a:p>
            <a:r>
              <a:rPr lang="en-US" dirty="0" smtClean="0"/>
              <a:t>Second, the sensor actually has </a:t>
            </a:r>
            <a:r>
              <a:rPr lang="en-US" baseline="0" dirty="0" smtClean="0"/>
              <a:t>strong variation in the angular sensitivity.</a:t>
            </a:r>
          </a:p>
          <a:p>
            <a:endParaRPr lang="en-US" baseline="0" dirty="0" smtClean="0"/>
          </a:p>
          <a:p>
            <a:r>
              <a:rPr lang="en-US" baseline="0" dirty="0" smtClean="0"/>
              <a:t>We find these spatial and angular sensitivity variation can have very large impact to the prefilter.</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37</a:t>
            </a:fld>
            <a:endParaRPr lang="en-US" altLang="en-US"/>
          </a:p>
        </p:txBody>
      </p:sp>
    </p:spTree>
    <p:extLst>
      <p:ext uri="{BB962C8B-B14F-4D97-AF65-F5344CB8AC3E}">
        <p14:creationId xmlns:p14="http://schemas.microsoft.com/office/powerpoint/2010/main" val="1605166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Angular coverage example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For example, if the angular sensitivity is uniform, all rays hitting the sensor would contribute equally.</a:t>
            </a:r>
          </a:p>
          <a:p>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38</a:t>
            </a:fld>
            <a:endParaRPr lang="en-US" altLang="en-US"/>
          </a:p>
        </p:txBody>
      </p:sp>
    </p:spTree>
    <p:extLst>
      <p:ext uri="{BB962C8B-B14F-4D97-AF65-F5344CB8AC3E}">
        <p14:creationId xmlns:p14="http://schemas.microsoft.com/office/powerpoint/2010/main" val="3454001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Angular coverage example</a:t>
            </a:r>
          </a:p>
          <a:p>
            <a:endParaRPr lang="en-US" dirty="0" smtClean="0"/>
          </a:p>
          <a:p>
            <a:r>
              <a:rPr lang="en-US" dirty="0" smtClean="0"/>
              <a:t>However, if the sensor is more “picky” in directions,</a:t>
            </a:r>
            <a:r>
              <a:rPr lang="en-US" baseline="0" dirty="0" smtClean="0"/>
              <a:t> the rays would be attenuated before converting to the electronic signal.</a:t>
            </a:r>
          </a:p>
          <a:p>
            <a:endParaRPr lang="en-US" baseline="0"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39</a:t>
            </a:fld>
            <a:endParaRPr lang="en-US" altLang="en-US"/>
          </a:p>
        </p:txBody>
      </p:sp>
    </p:spTree>
    <p:extLst>
      <p:ext uri="{BB962C8B-B14F-4D97-AF65-F5344CB8AC3E}">
        <p14:creationId xmlns:p14="http://schemas.microsoft.com/office/powerpoint/2010/main" val="3368137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Low Resolution!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While the light field camera can enable these applications, it has a few problems. Here we list the top three: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biggest problem is that the resolution is too low.</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second biggest problem is that the resolution is too low, and the third problem, is </a:t>
            </a:r>
            <a:r>
              <a:rPr lang="en-US" baseline="0" smtClean="0"/>
              <a:t>that the resolution </a:t>
            </a:r>
            <a:r>
              <a:rPr lang="en-US" baseline="0" dirty="0" smtClean="0"/>
              <a:t>is too low.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study shows that the output resolution is a tiny fraction of the sensor resolution.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If you look back on the researches of the light field imaging in the last decade, it is more or less equivalent to a war for higher resolution, and the war has not ended yet.</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a:t>
            </a:fld>
            <a:endParaRPr lang="en-US" altLang="en-US"/>
          </a:p>
        </p:txBody>
      </p:sp>
    </p:spTree>
    <p:extLst>
      <p:ext uri="{BB962C8B-B14F-4D97-AF65-F5344CB8AC3E}">
        <p14:creationId xmlns:p14="http://schemas.microsoft.com/office/powerpoint/2010/main" val="1182530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Angular coverage example</a:t>
            </a:r>
          </a:p>
          <a:p>
            <a:endParaRPr lang="en-US" dirty="0" smtClean="0"/>
          </a:p>
          <a:p>
            <a:r>
              <a:rPr lang="en-US" dirty="0" smtClean="0"/>
              <a:t>As a result, the prefilter can be weaker, and even</a:t>
            </a:r>
            <a:r>
              <a:rPr lang="en-US" baseline="0" dirty="0" smtClean="0"/>
              <a:t> very different among neighboring sensors.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always the case in the real sensor.</a:t>
            </a:r>
          </a:p>
          <a:p>
            <a:endParaRPr lang="en-US" baseline="0" dirty="0" smtClean="0"/>
          </a:p>
          <a:p>
            <a:r>
              <a:rPr lang="en-US" baseline="0" dirty="0" smtClean="0"/>
              <a:t>(</a:t>
            </a:r>
            <a:r>
              <a:rPr lang="en-US" baseline="0" dirty="0" err="1" smtClean="0"/>
              <a:t>cont</a:t>
            </a:r>
            <a:r>
              <a:rPr lang="en-US" baseline="0" dirty="0" smtClean="0"/>
              <a:t>, actually…)</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40</a:t>
            </a:fld>
            <a:endParaRPr lang="en-US" altLang="en-US"/>
          </a:p>
        </p:txBody>
      </p:sp>
    </p:spTree>
    <p:extLst>
      <p:ext uri="{BB962C8B-B14F-4D97-AF65-F5344CB8AC3E}">
        <p14:creationId xmlns:p14="http://schemas.microsoft.com/office/powerpoint/2010/main" val="395688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Angular coverage in conventional cameras</a:t>
            </a:r>
          </a:p>
          <a:p>
            <a:endParaRPr lang="en-US" dirty="0" smtClean="0"/>
          </a:p>
          <a:p>
            <a:r>
              <a:rPr lang="en-US" dirty="0" smtClean="0"/>
              <a:t>Actually,</a:t>
            </a:r>
            <a:r>
              <a:rPr lang="en-US" baseline="0" dirty="0" smtClean="0"/>
              <a:t> the non-uniform angular sensitivity is a well-known issue in imaging systems.</a:t>
            </a:r>
          </a:p>
          <a:p>
            <a:endParaRPr lang="en-US" baseline="0" dirty="0" smtClean="0"/>
          </a:p>
          <a:p>
            <a:r>
              <a:rPr lang="en-US" dirty="0" smtClean="0"/>
              <a:t>For wide-angle cameras, including most mobile phones, the </a:t>
            </a:r>
            <a:r>
              <a:rPr lang="en-US" baseline="0" dirty="0" smtClean="0"/>
              <a:t>chief-ray-angle on the edge of the sensor can be quite large.</a:t>
            </a:r>
          </a:p>
          <a:p>
            <a:endParaRPr lang="en-US" baseline="0" dirty="0" smtClean="0"/>
          </a:p>
          <a:p>
            <a:r>
              <a:rPr lang="en-US" baseline="0" dirty="0" smtClean="0"/>
              <a:t>It causes many problems, including prefilter variation, vignetting, and even signal crosstalk.</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41</a:t>
            </a:fld>
            <a:endParaRPr lang="en-US" altLang="en-US"/>
          </a:p>
        </p:txBody>
      </p:sp>
    </p:spTree>
    <p:extLst>
      <p:ext uri="{BB962C8B-B14F-4D97-AF65-F5344CB8AC3E}">
        <p14:creationId xmlns:p14="http://schemas.microsoft.com/office/powerpoint/2010/main" val="3924794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Solution to angular variation</a:t>
            </a:r>
          </a:p>
          <a:p>
            <a:endParaRPr lang="en-US" dirty="0" smtClean="0"/>
          </a:p>
          <a:p>
            <a:r>
              <a:rPr lang="en-US" dirty="0" smtClean="0"/>
              <a:t>T</a:t>
            </a:r>
            <a:r>
              <a:rPr lang="en-US" baseline="0" dirty="0" smtClean="0"/>
              <a:t>he solution in the conventional camera is to “shift” the microlens relative to the sensor.</a:t>
            </a:r>
          </a:p>
          <a:p>
            <a:r>
              <a:rPr lang="en-US" baseline="0" dirty="0" smtClean="0"/>
              <a:t>In some sense, this is equivalent to rotate the angular sensitivity function to align with the direction of incoming rays.</a:t>
            </a:r>
          </a:p>
          <a:p>
            <a:endParaRPr lang="en-US" baseline="0" dirty="0" smtClean="0"/>
          </a:p>
          <a:p>
            <a:r>
              <a:rPr lang="en-US" baseline="0" dirty="0" smtClean="0"/>
              <a:t>So, this is a real and important property of the photosensor. However, it has been ignored in many previous study about the light field camera.</a:t>
            </a:r>
          </a:p>
          <a:p>
            <a:endParaRPr lang="en-US" baseline="0" dirty="0" smtClean="0"/>
          </a:p>
          <a:p>
            <a:r>
              <a:rPr lang="en-US" baseline="0" dirty="0" smtClean="0"/>
              <a:t>Our framework considers this parameter, and result in a more accurate model.</a:t>
            </a:r>
            <a:endParaRPr lang="en-US" dirty="0" smtClean="0"/>
          </a:p>
          <a:p>
            <a:endParaRPr lang="en-US" dirty="0" smtClean="0"/>
          </a:p>
          <a:p>
            <a:r>
              <a:rPr lang="en-US" dirty="0" smtClean="0"/>
              <a:t>Note: useful links:</a:t>
            </a:r>
          </a:p>
          <a:p>
            <a:r>
              <a:rPr lang="en-US" dirty="0" smtClean="0"/>
              <a:t>https://www.lumerical.com/tcad-products/fdtd/applications/cmos_image_sensor_pixel_microlens.html</a:t>
            </a:r>
          </a:p>
          <a:p>
            <a:r>
              <a:rPr lang="en-US" dirty="0" smtClean="0"/>
              <a:t>http://www.dpreview.com/reviews/LeicaM8</a:t>
            </a:r>
          </a:p>
          <a:p>
            <a:r>
              <a:rPr lang="en-US" dirty="0" smtClean="0"/>
              <a:t>http://www.amazon.com/Sony-Full-Frame-Interchangeable-Digital-Camera/dp/B00FRDUZUK/</a:t>
            </a:r>
          </a:p>
          <a:p>
            <a:r>
              <a:rPr lang="en-US" dirty="0" smtClean="0"/>
              <a:t>http://docs.lumerical.com/en/cmos_microlens_shift.html</a:t>
            </a:r>
          </a:p>
          <a:p>
            <a:r>
              <a:rPr lang="en-US" dirty="0" smtClean="0"/>
              <a:t>http://blog.teledynedalsa.com/2012/05/the-angle-on-optical-acceptance/</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42</a:t>
            </a:fld>
            <a:endParaRPr lang="en-US" altLang="en-US"/>
          </a:p>
        </p:txBody>
      </p:sp>
    </p:spTree>
    <p:extLst>
      <p:ext uri="{BB962C8B-B14F-4D97-AF65-F5344CB8AC3E}">
        <p14:creationId xmlns:p14="http://schemas.microsoft.com/office/powerpoint/2010/main" val="3924794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a:t>
            </a:r>
            <a:r>
              <a:rPr lang="en-US" b="1" baseline="0" dirty="0" smtClean="0"/>
              <a:t> Old model</a:t>
            </a:r>
            <a:endParaRPr lang="en-US" altLang="zh-TW" b="1" dirty="0" smtClean="0"/>
          </a:p>
          <a:p>
            <a:endParaRPr lang="en-US" b="1" dirty="0" smtClean="0"/>
          </a:p>
          <a:p>
            <a:r>
              <a:rPr lang="en-US" b="0" dirty="0" smtClean="0"/>
              <a:t>So let’s come back to the old model. It’s depth-independent, spatially-invariant, and bandlimited.</a:t>
            </a:r>
            <a:endParaRPr lang="en-US" b="0"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43</a:t>
            </a:fld>
            <a:endParaRPr lang="en-US" altLang="en-US"/>
          </a:p>
        </p:txBody>
      </p:sp>
    </p:spTree>
    <p:extLst>
      <p:ext uri="{BB962C8B-B14F-4D97-AF65-F5344CB8AC3E}">
        <p14:creationId xmlns:p14="http://schemas.microsoft.com/office/powerpoint/2010/main" val="415275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Design analysis based on new model</a:t>
            </a:r>
            <a:endParaRPr lang="en-US" altLang="zh-TW" b="1" dirty="0" smtClean="0"/>
          </a:p>
          <a:p>
            <a:endParaRPr lang="en-US" dirty="0" smtClean="0"/>
          </a:p>
          <a:p>
            <a:r>
              <a:rPr lang="en-US" dirty="0" smtClean="0"/>
              <a:t>If we use our</a:t>
            </a:r>
            <a:r>
              <a:rPr lang="en-US" baseline="0" dirty="0" smtClean="0"/>
              <a:t> new model, the prefilter becomes very different. It is now depth-dependent.</a:t>
            </a:r>
          </a:p>
          <a:p>
            <a:endParaRPr lang="en-US" baseline="0" dirty="0" smtClean="0"/>
          </a:p>
          <a:p>
            <a:r>
              <a:rPr lang="en-US" baseline="0" dirty="0" smtClean="0"/>
              <a:t>Also, the shape of prefilter would change with the parameters.</a:t>
            </a:r>
          </a:p>
          <a:p>
            <a:endParaRPr lang="en-US" baseline="0" dirty="0" smtClean="0"/>
          </a:p>
          <a:p>
            <a:r>
              <a:rPr lang="en-US" baseline="0" dirty="0" smtClean="0"/>
              <a:t>For example, here we show two additional light field camera designs.</a:t>
            </a:r>
          </a:p>
          <a:p>
            <a:endParaRPr lang="en-US" baseline="0" dirty="0" smtClean="0"/>
          </a:p>
          <a:p>
            <a:r>
              <a:rPr lang="en-US" baseline="0" dirty="0" smtClean="0"/>
              <a:t>In those designs, the spacing between the sensor and lenslet are changed, and lead to different prefilter behavior.</a:t>
            </a:r>
          </a:p>
          <a:p>
            <a:endParaRPr lang="en-US" baseline="0" dirty="0" smtClean="0"/>
          </a:p>
          <a:p>
            <a:r>
              <a:rPr lang="en-US" strike="sngStrike" baseline="0" dirty="0" smtClean="0"/>
              <a:t>The prefilter variation among those designs is actually much smaller than expected.</a:t>
            </a:r>
            <a:endParaRPr lang="en-US" strike="sngStrike"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44</a:t>
            </a:fld>
            <a:endParaRPr lang="en-US" altLang="en-US"/>
          </a:p>
        </p:txBody>
      </p:sp>
    </p:spTree>
    <p:extLst>
      <p:ext uri="{BB962C8B-B14F-4D97-AF65-F5344CB8AC3E}">
        <p14:creationId xmlns:p14="http://schemas.microsoft.com/office/powerpoint/2010/main" val="1719122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Angular variation</a:t>
            </a:r>
            <a:endParaRPr lang="en-US" altLang="zh-TW" b="1" dirty="0" smtClean="0"/>
          </a:p>
          <a:p>
            <a:endParaRPr lang="en-US" dirty="0" smtClean="0"/>
          </a:p>
          <a:p>
            <a:r>
              <a:rPr lang="en-US" dirty="0" smtClean="0"/>
              <a:t>Furthermore,</a:t>
            </a:r>
            <a:r>
              <a:rPr lang="en-US" baseline="0" dirty="0" smtClean="0"/>
              <a:t> if we adjust the angular sensitivity to make it more picky, the prefilter can become much weaker.</a:t>
            </a:r>
          </a:p>
          <a:p>
            <a:endParaRPr lang="en-US" baseline="0" dirty="0" smtClean="0"/>
          </a:p>
          <a:p>
            <a:r>
              <a:rPr lang="en-US" baseline="0" dirty="0" smtClean="0"/>
              <a:t>(Because in the real world the angular sensitivity function is never fully uniform, we believe this is the main source of non-</a:t>
            </a:r>
            <a:r>
              <a:rPr lang="en-US" baseline="0" dirty="0" err="1" smtClean="0"/>
              <a:t>bandlimitness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45</a:t>
            </a:fld>
            <a:endParaRPr lang="en-US" altLang="en-US"/>
          </a:p>
        </p:txBody>
      </p:sp>
    </p:spTree>
    <p:extLst>
      <p:ext uri="{BB962C8B-B14F-4D97-AF65-F5344CB8AC3E}">
        <p14:creationId xmlns:p14="http://schemas.microsoft.com/office/powerpoint/2010/main" val="1563091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Photosensor location</a:t>
            </a:r>
            <a:endParaRPr lang="en-US" altLang="zh-TW" b="1" dirty="0" smtClean="0"/>
          </a:p>
          <a:p>
            <a:endParaRPr lang="en-US" dirty="0" smtClean="0"/>
          </a:p>
          <a:p>
            <a:r>
              <a:rPr lang="en-US" dirty="0" smtClean="0"/>
              <a:t>Finally, we even find that</a:t>
            </a:r>
            <a:r>
              <a:rPr lang="en-US" baseline="0" dirty="0" smtClean="0"/>
              <a:t> </a:t>
            </a:r>
            <a:r>
              <a:rPr lang="en-US" dirty="0" smtClean="0"/>
              <a:t>even the relative location</a:t>
            </a:r>
            <a:r>
              <a:rPr lang="en-US" baseline="0" dirty="0" smtClean="0"/>
              <a:t> of the sensor element to the </a:t>
            </a:r>
            <a:r>
              <a:rPr lang="en-US" baseline="0" dirty="0" err="1" smtClean="0"/>
              <a:t>lenset</a:t>
            </a:r>
            <a:r>
              <a:rPr lang="en-US" baseline="0" dirty="0" smtClean="0"/>
              <a:t> can affect the prefilter.</a:t>
            </a:r>
          </a:p>
          <a:p>
            <a:endParaRPr lang="en-US" baseline="0" dirty="0" smtClean="0"/>
          </a:p>
          <a:p>
            <a:r>
              <a:rPr lang="en-US" baseline="0" dirty="0" smtClean="0"/>
              <a:t>In other words, the prefilter is actually spatially variant, even when the subject is at a constant depth.</a:t>
            </a:r>
          </a:p>
          <a:p>
            <a:endParaRPr lang="en-US" baseline="0" dirty="0" smtClean="0"/>
          </a:p>
          <a:p>
            <a:r>
              <a:rPr lang="en-US" baseline="0" dirty="0" smtClean="0"/>
              <a:t>(</a:t>
            </a:r>
            <a:r>
              <a:rPr lang="en-US" baseline="0" dirty="0" err="1" smtClean="0"/>
              <a:t>cont</a:t>
            </a:r>
            <a:r>
              <a:rPr lang="en-US" baseline="0" dirty="0" smtClean="0"/>
              <a:t>)</a:t>
            </a:r>
          </a:p>
          <a:p>
            <a:r>
              <a:rPr lang="en-US" b="0" dirty="0" smtClean="0"/>
              <a:t>Now</a:t>
            </a:r>
            <a:r>
              <a:rPr lang="en-US" b="0" baseline="0" dirty="0" smtClean="0"/>
              <a:t> we have shown that the under-sampled light field can be aliasing free, and the real prefilter is usually non-bandlimited.</a:t>
            </a:r>
          </a:p>
          <a:p>
            <a:r>
              <a:rPr lang="en-US" b="0" baseline="0" dirty="0" smtClean="0"/>
              <a:t>The next thing we are interested in is, how to reconstruct those details?</a:t>
            </a:r>
          </a:p>
          <a:p>
            <a:r>
              <a:rPr lang="en-US" b="0" baseline="0" dirty="0" smtClean="0"/>
              <a:t>Here we are not inventing a new one, but like to review if existing methods can properly achieve that.</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46</a:t>
            </a:fld>
            <a:endParaRPr lang="en-US" altLang="en-US"/>
          </a:p>
        </p:txBody>
      </p:sp>
    </p:spTree>
    <p:extLst>
      <p:ext uri="{BB962C8B-B14F-4D97-AF65-F5344CB8AC3E}">
        <p14:creationId xmlns:p14="http://schemas.microsoft.com/office/powerpoint/2010/main" val="131125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Existing methods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Reconstructing images from light field is a very</a:t>
            </a:r>
            <a:r>
              <a:rPr lang="en-US" b="0" baseline="0" dirty="0" smtClean="0"/>
              <a:t> popular research topic, and many algorithms have been proposed.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The most trivial methods arrange light field into an array of sub-images and then filter them.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We can also convert the light field to the frequency domain.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(click) However, we find these methods do not work well, because they ignore the depth information, and usually mix the signal globally.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On the other hand, we find two other kind of algorithms, the projection method and the deconvolution method, can properly reconstruct the images in a depth-dependent fashion.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They both process the signal locally, and respect the per-pixel depth information.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Due to the time limit, I only will briefly describe how our framework can analyze the projection method.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You can find more analysis about the deconvolution in the paper.</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47</a:t>
            </a:fld>
            <a:endParaRPr lang="en-US" altLang="en-US"/>
          </a:p>
        </p:txBody>
      </p:sp>
    </p:spTree>
    <p:extLst>
      <p:ext uri="{BB962C8B-B14F-4D97-AF65-F5344CB8AC3E}">
        <p14:creationId xmlns:p14="http://schemas.microsoft.com/office/powerpoint/2010/main" val="2907530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Animation for projection method</a:t>
            </a:r>
          </a:p>
          <a:p>
            <a:endParaRPr lang="en-US" dirty="0" smtClean="0"/>
          </a:p>
          <a:p>
            <a:r>
              <a:rPr lang="en-US" dirty="0" smtClean="0"/>
              <a:t>The idea of projection method is very simple. We first move the light field samples back to their</a:t>
            </a:r>
            <a:r>
              <a:rPr lang="en-US" baseline="0" dirty="0" smtClean="0"/>
              <a:t> </a:t>
            </a:r>
            <a:r>
              <a:rPr lang="en-US" dirty="0" smtClean="0"/>
              <a:t>origins</a:t>
            </a:r>
            <a:r>
              <a:rPr lang="en-US" baseline="0" dirty="0" smtClean="0"/>
              <a:t> on the surface.</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48</a:t>
            </a:fld>
            <a:endParaRPr lang="en-US" altLang="en-US"/>
          </a:p>
        </p:txBody>
      </p:sp>
    </p:spTree>
    <p:extLst>
      <p:ext uri="{BB962C8B-B14F-4D97-AF65-F5344CB8AC3E}">
        <p14:creationId xmlns:p14="http://schemas.microsoft.com/office/powerpoint/2010/main" val="475846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Animation for projection method</a:t>
            </a:r>
          </a:p>
          <a:p>
            <a:endParaRPr lang="en-US" dirty="0" smtClean="0"/>
          </a:p>
          <a:p>
            <a:r>
              <a:rPr lang="en-US" dirty="0" smtClean="0"/>
              <a:t>Then, for</a:t>
            </a:r>
            <a:r>
              <a:rPr lang="en-US" baseline="0" dirty="0" smtClean="0"/>
              <a:t> each view rays from the sensor, we intersect it with the surface and perform density estimation around the intersection point.</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49</a:t>
            </a:fld>
            <a:endParaRPr lang="en-US" altLang="en-US"/>
          </a:p>
        </p:txBody>
      </p:sp>
    </p:spTree>
    <p:extLst>
      <p:ext uri="{BB962C8B-B14F-4D97-AF65-F5344CB8AC3E}">
        <p14:creationId xmlns:p14="http://schemas.microsoft.com/office/powerpoint/2010/main" val="47584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The main problem of the light field camera</a:t>
            </a:r>
          </a:p>
          <a:p>
            <a:endParaRPr lang="en-US" dirty="0" smtClean="0"/>
          </a:p>
          <a:p>
            <a:r>
              <a:rPr lang="en-US" dirty="0" smtClean="0"/>
              <a:t>The reason</a:t>
            </a:r>
            <a:r>
              <a:rPr lang="en-US" baseline="0" dirty="0" smtClean="0"/>
              <a:t> for low output resolution is due to the tradeoff for the angular information.</a:t>
            </a:r>
          </a:p>
          <a:p>
            <a:endParaRPr lang="en-US" dirty="0" smtClean="0"/>
          </a:p>
          <a:p>
            <a:r>
              <a:rPr lang="en-US" dirty="0" smtClean="0"/>
              <a:t>In a</a:t>
            </a:r>
            <a:r>
              <a:rPr lang="en-US" baseline="0" dirty="0" smtClean="0"/>
              <a:t> convention camera, each photosensor would integrate all rays into independent pixel values.</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5</a:t>
            </a:fld>
            <a:endParaRPr lang="en-US" altLang="en-US"/>
          </a:p>
        </p:txBody>
      </p:sp>
    </p:spTree>
    <p:extLst>
      <p:ext uri="{BB962C8B-B14F-4D97-AF65-F5344CB8AC3E}">
        <p14:creationId xmlns:p14="http://schemas.microsoft.com/office/powerpoint/2010/main" val="3017061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application of projection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r>
              <a:rPr lang="en-US" baseline="0" dirty="0" smtClean="0"/>
              <a:t>Therefore, we believe it can be considered as the true resolution bound of the light field camera.</a:t>
            </a:r>
          </a:p>
          <a:p>
            <a:endParaRPr lang="en-US" baseline="0" dirty="0" smtClean="0"/>
          </a:p>
          <a:p>
            <a:r>
              <a:rPr lang="en-US" baseline="0" dirty="0" smtClean="0"/>
              <a:t>The achievable resolution only depends on 3 factors:</a:t>
            </a:r>
          </a:p>
          <a:p>
            <a:endParaRPr lang="en-US" baseline="0" dirty="0" smtClean="0"/>
          </a:p>
          <a:p>
            <a:r>
              <a:rPr lang="en-US" baseline="0" dirty="0" smtClean="0"/>
              <a:t>The strength, or bandwidth of the prefilter, the density of the projected samples, and the shape of the density estimation kernel.</a:t>
            </a:r>
          </a:p>
          <a:p>
            <a:endParaRPr lang="en-US" baseline="0" dirty="0" smtClean="0"/>
          </a:p>
          <a:p>
            <a:r>
              <a:rPr lang="en-US" baseline="0" dirty="0" smtClean="0"/>
              <a:t>Notice that it does NOT depend on the density of the lenslet at all.</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50</a:t>
            </a:fld>
            <a:endParaRPr lang="en-US" altLang="en-US"/>
          </a:p>
        </p:txBody>
      </p:sp>
    </p:spTree>
    <p:extLst>
      <p:ext uri="{BB962C8B-B14F-4D97-AF65-F5344CB8AC3E}">
        <p14:creationId xmlns:p14="http://schemas.microsoft.com/office/powerpoint/2010/main" val="3410210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message: projection</a:t>
            </a:r>
            <a:r>
              <a:rPr lang="en-US" b="1" baseline="0" dirty="0" smtClean="0"/>
              <a:t> is cheap</a:t>
            </a:r>
            <a:endParaRPr lang="en-US" b="1" dirty="0" smtClean="0"/>
          </a:p>
          <a:p>
            <a:endParaRPr lang="en-US" b="0" baseline="0" dirty="0" smtClean="0"/>
          </a:p>
          <a:p>
            <a:r>
              <a:rPr lang="en-US" b="0" baseline="0" dirty="0" smtClean="0"/>
              <a:t>This method is very cheap. Actually, you can easily combine them into a single pass in </a:t>
            </a:r>
            <a:r>
              <a:rPr lang="en-US" b="0" baseline="0" dirty="0" err="1" smtClean="0"/>
              <a:t>openGL</a:t>
            </a:r>
            <a:r>
              <a:rPr lang="en-US" b="0" baseline="0" dirty="0" smtClean="0"/>
              <a:t> with simple shader, and achieve real-time performance.</a:t>
            </a:r>
          </a:p>
          <a:p>
            <a:endParaRPr lang="en-US" b="0" baseline="0" dirty="0" smtClean="0"/>
          </a:p>
          <a:p>
            <a:r>
              <a:rPr lang="en-US" b="0" baseline="0" dirty="0" smtClean="0"/>
              <a:t>The resolution chart rendering shown earlier is generated this way, and here I show one more result.</a:t>
            </a:r>
          </a:p>
          <a:p>
            <a:r>
              <a:rPr lang="en-US" b="0" baseline="0" dirty="0" smtClean="0"/>
              <a:t>The image shown on the left is the result from the sup-aperture filtering method, and the one shown on the right is by the projection method.</a:t>
            </a:r>
          </a:p>
          <a:p>
            <a:endParaRPr lang="en-US" b="0" baseline="0" dirty="0" smtClean="0"/>
          </a:p>
          <a:p>
            <a:r>
              <a:rPr lang="en-US" b="0" baseline="0" dirty="0" smtClean="0"/>
              <a:t>You can see clear reconstruction of the skin details, eyelashes, or even blood vein in the eye.</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52</a:t>
            </a:fld>
            <a:endParaRPr lang="en-US" altLang="en-US"/>
          </a:p>
        </p:txBody>
      </p:sp>
    </p:spTree>
    <p:extLst>
      <p:ext uri="{BB962C8B-B14F-4D97-AF65-F5344CB8AC3E}">
        <p14:creationId xmlns:p14="http://schemas.microsoft.com/office/powerpoint/2010/main" val="360399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Future</a:t>
            </a:r>
            <a:endParaRPr lang="en-US" dirty="0" smtClean="0"/>
          </a:p>
          <a:p>
            <a:endParaRPr lang="en-US" dirty="0" smtClean="0"/>
          </a:p>
          <a:p>
            <a:r>
              <a:rPr lang="en-US" dirty="0" smtClean="0"/>
              <a:t>Look into the future, there</a:t>
            </a:r>
            <a:r>
              <a:rPr lang="en-US" baseline="0" dirty="0" smtClean="0"/>
              <a:t> are more to be done.</a:t>
            </a:r>
            <a:endParaRPr lang="en-US" dirty="0" smtClean="0"/>
          </a:p>
          <a:p>
            <a:endParaRPr lang="en-US" dirty="0" smtClean="0"/>
          </a:p>
          <a:p>
            <a:r>
              <a:rPr lang="en-US" dirty="0" smtClean="0"/>
              <a:t>We like to construct a more general model</a:t>
            </a:r>
            <a:r>
              <a:rPr lang="en-US" baseline="0" dirty="0" smtClean="0"/>
              <a:t>. We like to include more parameters or more properties of the optical elements. We like to analyze the tradeoff between the noise and the resolution, or how the nature image prior can affect the processing.</a:t>
            </a:r>
          </a:p>
          <a:p>
            <a:endParaRPr lang="en-US" baseline="0" dirty="0" smtClean="0"/>
          </a:p>
          <a:p>
            <a:r>
              <a:rPr lang="en-US" baseline="0" dirty="0" smtClean="0"/>
              <a:t>Also, besides the image resolution, how these properties would affect other applications or algorithms? How we estimate the depth from non-bandlimited light field?</a:t>
            </a:r>
          </a:p>
          <a:p>
            <a:endParaRPr lang="en-US" baseline="0" dirty="0" smtClean="0"/>
          </a:p>
          <a:p>
            <a:r>
              <a:rPr lang="en-US" baseline="0" dirty="0" smtClean="0"/>
              <a:t>The large amount of parameters in the light transport analysis also indicates that an accurate calibration to the real device can be very important. For example, can we easily measure the 4D sensitivity function of the photosensor?</a:t>
            </a:r>
          </a:p>
          <a:p>
            <a:endParaRPr lang="en-US" baseline="0" dirty="0" smtClean="0"/>
          </a:p>
          <a:p>
            <a:r>
              <a:rPr lang="en-US" baseline="0" dirty="0" smtClean="0"/>
              <a:t>Since the lenslet resolution is not the limiting factor anymore, we like to improve other factors of the light field camera. In the next talk, Li-Yi and I will describe a particular one. The 4D sampling structure of the light field camera.</a:t>
            </a:r>
          </a:p>
          <a:p>
            <a:endParaRPr lang="en-US" baseline="0" dirty="0" smtClean="0"/>
          </a:p>
          <a:p>
            <a:r>
              <a:rPr lang="en-US" baseline="0" dirty="0" smtClean="0"/>
              <a:t>Finally, it would be interesting to see if the depth-agnostic methods can be refined to compete with projection or deconvolution.</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53</a:t>
            </a:fld>
            <a:endParaRPr lang="en-US" altLang="en-US"/>
          </a:p>
        </p:txBody>
      </p:sp>
    </p:spTree>
    <p:extLst>
      <p:ext uri="{BB962C8B-B14F-4D97-AF65-F5344CB8AC3E}">
        <p14:creationId xmlns:p14="http://schemas.microsoft.com/office/powerpoint/2010/main" val="243432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a:t>
            </a:r>
            <a:r>
              <a:rPr lang="en-US" b="1" baseline="0" dirty="0" smtClean="0"/>
              <a:t> Acknowledgement</a:t>
            </a:r>
            <a:endParaRPr lang="en-US" dirty="0" smtClean="0"/>
          </a:p>
          <a:p>
            <a:endParaRPr lang="en-US" dirty="0" smtClean="0"/>
          </a:p>
          <a:p>
            <a:r>
              <a:rPr lang="en-US" dirty="0" smtClean="0"/>
              <a:t>I would</a:t>
            </a:r>
            <a:r>
              <a:rPr lang="en-US" baseline="0" dirty="0" smtClean="0"/>
              <a:t> like to thank many people for their help to this project.</a:t>
            </a:r>
          </a:p>
          <a:p>
            <a:r>
              <a:rPr lang="en-US" baseline="0" dirty="0" smtClean="0"/>
              <a:t>Kurt, Ren, Colvin, and the Lytro computational photography team provide many ideas to the analysis, and the reviewers for their suggestions to the paper.</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54</a:t>
            </a:fld>
            <a:endParaRPr lang="en-US" altLang="en-US"/>
          </a:p>
        </p:txBody>
      </p:sp>
    </p:spTree>
    <p:extLst>
      <p:ext uri="{BB962C8B-B14F-4D97-AF65-F5344CB8AC3E}">
        <p14:creationId xmlns:p14="http://schemas.microsoft.com/office/powerpoint/2010/main" val="411660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The main problem of the light field camera</a:t>
            </a:r>
          </a:p>
          <a:p>
            <a:endParaRPr lang="en-US" dirty="0" smtClean="0"/>
          </a:p>
          <a:p>
            <a:r>
              <a:rPr lang="en-US" dirty="0" smtClean="0"/>
              <a:t>However,</a:t>
            </a:r>
            <a:r>
              <a:rPr lang="en-US" baseline="0" dirty="0" smtClean="0"/>
              <a:t> in a light field camera, when the rays reach the lenslet, rays for different angles would be grouped separately and reach different pixels.</a:t>
            </a:r>
          </a:p>
          <a:p>
            <a:r>
              <a:rPr lang="en-US" baseline="0" dirty="0" smtClean="0"/>
              <a:t>This gives us the directional information of the light field.</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6</a:t>
            </a:fld>
            <a:endParaRPr lang="en-US" altLang="en-US"/>
          </a:p>
        </p:txBody>
      </p:sp>
    </p:spTree>
    <p:extLst>
      <p:ext uri="{BB962C8B-B14F-4D97-AF65-F5344CB8AC3E}">
        <p14:creationId xmlns:p14="http://schemas.microsoft.com/office/powerpoint/2010/main" val="301706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The main problem of the light field camera</a:t>
            </a:r>
          </a:p>
          <a:p>
            <a:endParaRPr lang="en-US" dirty="0" smtClean="0"/>
          </a:p>
          <a:p>
            <a:r>
              <a:rPr lang="en-US" dirty="0" smtClean="0"/>
              <a:t>In this setting</a:t>
            </a:r>
            <a:r>
              <a:rPr lang="en-US" baseline="0" dirty="0" smtClean="0"/>
              <a:t>, t</a:t>
            </a:r>
            <a:r>
              <a:rPr lang="en-US" dirty="0" smtClean="0"/>
              <a:t>he angular</a:t>
            </a:r>
            <a:r>
              <a:rPr lang="en-US" baseline="0" dirty="0" smtClean="0"/>
              <a:t> resolution is set by the number of sensors under a lenslet, and the spatial resolution would be the number of </a:t>
            </a:r>
            <a:r>
              <a:rPr lang="en-US" baseline="0" dirty="0" err="1" smtClean="0"/>
              <a:t>lenslets</a:t>
            </a:r>
            <a:r>
              <a:rPr lang="en-US" baseline="0" dirty="0" smtClean="0"/>
              <a:t>, which is usually much smaller than the pixel count.</a:t>
            </a:r>
            <a:endParaRPr lang="en-US" dirty="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7</a:t>
            </a:fld>
            <a:endParaRPr lang="en-US" altLang="en-US"/>
          </a:p>
        </p:txBody>
      </p:sp>
    </p:spTree>
    <p:extLst>
      <p:ext uri="{BB962C8B-B14F-4D97-AF65-F5344CB8AC3E}">
        <p14:creationId xmlns:p14="http://schemas.microsoft.com/office/powerpoint/2010/main" val="301706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Resolution from the current theory</a:t>
            </a:r>
          </a:p>
          <a:p>
            <a:endParaRPr lang="en-US" dirty="0" smtClean="0"/>
          </a:p>
          <a:p>
            <a:r>
              <a:rPr lang="en-US" dirty="0" smtClean="0"/>
              <a:t>For example,</a:t>
            </a:r>
            <a:r>
              <a:rPr lang="en-US" baseline="0" dirty="0" smtClean="0"/>
              <a:t> in the first Lytro light field camera, each lenslet covers roughly 100 pixels.</a:t>
            </a:r>
            <a:endParaRPr lang="en-US" dirty="0" smtClean="0"/>
          </a:p>
          <a:p>
            <a:endParaRPr lang="en-US" dirty="0" smtClean="0"/>
          </a:p>
          <a:p>
            <a:r>
              <a:rPr lang="en-US" dirty="0" smtClean="0"/>
              <a:t>With the 11MP sensor, the resolution of the reconstructed image</a:t>
            </a:r>
            <a:r>
              <a:rPr lang="en-US" baseline="0" dirty="0" smtClean="0"/>
              <a:t> is only 0.1 mega pixel (or 100 kilo pixels), hardly enough for most applications.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However, we find that this is not a</a:t>
            </a:r>
            <a:r>
              <a:rPr lang="en-US" baseline="0" dirty="0" smtClean="0"/>
              <a:t>n accurate claim. The resolution can be much higher than that (cont.)</a:t>
            </a:r>
            <a:endParaRPr lang="en-US" dirty="0" smtClean="0"/>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8</a:t>
            </a:fld>
            <a:endParaRPr lang="en-US" altLang="en-US"/>
          </a:p>
        </p:txBody>
      </p:sp>
    </p:spTree>
    <p:extLst>
      <p:ext uri="{BB962C8B-B14F-4D97-AF65-F5344CB8AC3E}">
        <p14:creationId xmlns:p14="http://schemas.microsoft.com/office/powerpoint/2010/main" val="337216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Key message: Resolution from the new theory</a:t>
            </a:r>
          </a:p>
          <a:p>
            <a:endParaRPr lang="en-US" dirty="0" smtClean="0"/>
          </a:p>
          <a:p>
            <a:r>
              <a:rPr lang="en-US" dirty="0" smtClean="0"/>
              <a:t>(cont.)</a:t>
            </a:r>
            <a:r>
              <a:rPr lang="en-US" baseline="0" dirty="0" smtClean="0"/>
              <a:t> </a:t>
            </a:r>
            <a:r>
              <a:rPr lang="en-US" dirty="0" smtClean="0"/>
              <a:t>like</a:t>
            </a:r>
            <a:r>
              <a:rPr lang="en-US" baseline="0" dirty="0" smtClean="0"/>
              <a:t> the one shown on the right. This image is generated from the same light field, without any deconvolution, texture synthesis, or other enhancement.</a:t>
            </a:r>
          </a:p>
        </p:txBody>
      </p:sp>
      <p:sp>
        <p:nvSpPr>
          <p:cNvPr id="4" name="Slide Number Placeholder 3"/>
          <p:cNvSpPr>
            <a:spLocks noGrp="1"/>
          </p:cNvSpPr>
          <p:nvPr>
            <p:ph type="sldNum" sz="quarter" idx="10"/>
          </p:nvPr>
        </p:nvSpPr>
        <p:spPr/>
        <p:txBody>
          <a:bodyPr/>
          <a:lstStyle/>
          <a:p>
            <a:pPr>
              <a:defRPr/>
            </a:pPr>
            <a:fld id="{5FC4384F-9AB5-4172-A8B4-B20A51A81D2C}" type="slidenum">
              <a:rPr lang="en-US" altLang="en-US" smtClean="0"/>
              <a:pPr>
                <a:defRPr/>
              </a:pPr>
              <a:t>9</a:t>
            </a:fld>
            <a:endParaRPr lang="en-US" altLang="en-US"/>
          </a:p>
        </p:txBody>
      </p:sp>
    </p:spTree>
    <p:extLst>
      <p:ext uri="{BB962C8B-B14F-4D97-AF65-F5344CB8AC3E}">
        <p14:creationId xmlns:p14="http://schemas.microsoft.com/office/powerpoint/2010/main" val="337216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cap="sm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166" indent="0" algn="ctr">
              <a:buNone/>
              <a:defRPr>
                <a:solidFill>
                  <a:schemeClr val="tx1">
                    <a:tint val="75000"/>
                  </a:schemeClr>
                </a:solidFill>
              </a:defRPr>
            </a:lvl2pPr>
            <a:lvl3pPr marL="914331" indent="0" algn="ctr">
              <a:buNone/>
              <a:defRPr>
                <a:solidFill>
                  <a:schemeClr val="tx1">
                    <a:tint val="75000"/>
                  </a:schemeClr>
                </a:solidFill>
              </a:defRPr>
            </a:lvl3pPr>
            <a:lvl4pPr marL="1371497" indent="0" algn="ctr">
              <a:buNone/>
              <a:defRPr>
                <a:solidFill>
                  <a:schemeClr val="tx1">
                    <a:tint val="75000"/>
                  </a:schemeClr>
                </a:solidFill>
              </a:defRPr>
            </a:lvl4pPr>
            <a:lvl5pPr marL="1828663" indent="0" algn="ctr">
              <a:buNone/>
              <a:defRPr>
                <a:solidFill>
                  <a:schemeClr val="tx1">
                    <a:tint val="75000"/>
                  </a:schemeClr>
                </a:solidFill>
              </a:defRPr>
            </a:lvl5pPr>
            <a:lvl6pPr marL="2285829" indent="0" algn="ctr">
              <a:buNone/>
              <a:defRPr>
                <a:solidFill>
                  <a:schemeClr val="tx1">
                    <a:tint val="75000"/>
                  </a:schemeClr>
                </a:solidFill>
              </a:defRPr>
            </a:lvl6pPr>
            <a:lvl7pPr marL="2742994" indent="0" algn="ctr">
              <a:buNone/>
              <a:defRPr>
                <a:solidFill>
                  <a:schemeClr val="tx1">
                    <a:tint val="75000"/>
                  </a:schemeClr>
                </a:solidFill>
              </a:defRPr>
            </a:lvl7pPr>
            <a:lvl8pPr marL="3200159"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F2ABDF4D-C0AF-4420-9849-51BF0F60481E}" type="datetime1">
              <a:rPr lang="en-US" altLang="en-US"/>
              <a:pPr>
                <a:defRPr/>
              </a:pPr>
              <a:t>8/14/2015</a:t>
            </a:fld>
            <a:endParaRPr lang="en-US" altLang="en-US"/>
          </a:p>
        </p:txBody>
      </p:sp>
      <p:sp>
        <p:nvSpPr>
          <p:cNvPr id="5"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6"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FBC0FBBB-F40E-44A7-AC0F-A456CE818B4F}" type="slidenum">
              <a:rPr lang="en-US" altLang="en-US"/>
              <a:pPr>
                <a:defRPr/>
              </a:pPr>
              <a:t>‹#›</a:t>
            </a:fld>
            <a:endParaRPr lang="en-US" altLang="en-US"/>
          </a:p>
        </p:txBody>
      </p:sp>
    </p:spTree>
    <p:extLst>
      <p:ext uri="{BB962C8B-B14F-4D97-AF65-F5344CB8AC3E}">
        <p14:creationId xmlns:p14="http://schemas.microsoft.com/office/powerpoint/2010/main" val="23725969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4A8C3B15-72E7-4F5D-823C-7743CDF4B56A}" type="datetime1">
              <a:rPr lang="en-US" altLang="en-US"/>
              <a:pPr>
                <a:defRPr/>
              </a:pPr>
              <a:t>8/14/2015</a:t>
            </a:fld>
            <a:endParaRPr lang="en-US" altLang="en-US"/>
          </a:p>
        </p:txBody>
      </p:sp>
      <p:sp>
        <p:nvSpPr>
          <p:cNvPr id="5"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6"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637676E7-7F98-48E0-BA8F-090F02F78147}" type="slidenum">
              <a:rPr lang="en-US" altLang="en-US"/>
              <a:pPr>
                <a:defRPr/>
              </a:pPr>
              <a:t>‹#›</a:t>
            </a:fld>
            <a:endParaRPr lang="en-US" altLang="en-US"/>
          </a:p>
        </p:txBody>
      </p:sp>
    </p:spTree>
    <p:extLst>
      <p:ext uri="{BB962C8B-B14F-4D97-AF65-F5344CB8AC3E}">
        <p14:creationId xmlns:p14="http://schemas.microsoft.com/office/powerpoint/2010/main" val="898959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FA8BEC3C-1AA6-4F43-B9AD-973D7D709FA5}" type="datetime1">
              <a:rPr lang="en-US" altLang="en-US"/>
              <a:pPr>
                <a:defRPr/>
              </a:pPr>
              <a:t>8/14/2015</a:t>
            </a:fld>
            <a:endParaRPr lang="en-US" altLang="en-US"/>
          </a:p>
        </p:txBody>
      </p:sp>
      <p:sp>
        <p:nvSpPr>
          <p:cNvPr id="5"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6"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DB2C61DD-50F0-4E8A-B3DF-451068B050D0}" type="slidenum">
              <a:rPr lang="en-US" altLang="en-US"/>
              <a:pPr>
                <a:defRPr/>
              </a:pPr>
              <a:t>‹#›</a:t>
            </a:fld>
            <a:endParaRPr lang="en-US" altLang="en-US"/>
          </a:p>
        </p:txBody>
      </p:sp>
    </p:spTree>
    <p:extLst>
      <p:ext uri="{BB962C8B-B14F-4D97-AF65-F5344CB8AC3E}">
        <p14:creationId xmlns:p14="http://schemas.microsoft.com/office/powerpoint/2010/main" val="2172288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274BB644-A30F-440E-89FA-8565C8BFD386}" type="datetime1">
              <a:rPr lang="en-US" altLang="en-US"/>
              <a:pPr>
                <a:defRPr/>
              </a:pPr>
              <a:t>8/14/2015</a:t>
            </a:fld>
            <a:endParaRPr lang="en-US" altLang="en-US"/>
          </a:p>
        </p:txBody>
      </p:sp>
      <p:sp>
        <p:nvSpPr>
          <p:cNvPr id="5"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6"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73A42020-ECBC-4ADD-8FC2-E702AEB781DB}" type="slidenum">
              <a:rPr lang="en-US" altLang="en-US"/>
              <a:pPr>
                <a:defRPr/>
              </a:pPr>
              <a:t>‹#›</a:t>
            </a:fld>
            <a:endParaRPr lang="en-US" altLang="en-US"/>
          </a:p>
        </p:txBody>
      </p:sp>
    </p:spTree>
    <p:extLst>
      <p:ext uri="{BB962C8B-B14F-4D97-AF65-F5344CB8AC3E}">
        <p14:creationId xmlns:p14="http://schemas.microsoft.com/office/powerpoint/2010/main" val="25589025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166" indent="0">
              <a:buNone/>
              <a:defRPr sz="1800">
                <a:solidFill>
                  <a:schemeClr val="tx1">
                    <a:tint val="75000"/>
                  </a:schemeClr>
                </a:solidFill>
              </a:defRPr>
            </a:lvl2pPr>
            <a:lvl3pPr marL="914331" indent="0">
              <a:buNone/>
              <a:defRPr sz="1600">
                <a:solidFill>
                  <a:schemeClr val="tx1">
                    <a:tint val="75000"/>
                  </a:schemeClr>
                </a:solidFill>
              </a:defRPr>
            </a:lvl3pPr>
            <a:lvl4pPr marL="1371497" indent="0">
              <a:buNone/>
              <a:defRPr sz="1400">
                <a:solidFill>
                  <a:schemeClr val="tx1">
                    <a:tint val="75000"/>
                  </a:schemeClr>
                </a:solidFill>
              </a:defRPr>
            </a:lvl4pPr>
            <a:lvl5pPr marL="1828663" indent="0">
              <a:buNone/>
              <a:defRPr sz="1400">
                <a:solidFill>
                  <a:schemeClr val="tx1">
                    <a:tint val="75000"/>
                  </a:schemeClr>
                </a:solidFill>
              </a:defRPr>
            </a:lvl5pPr>
            <a:lvl6pPr marL="2285829" indent="0">
              <a:buNone/>
              <a:defRPr sz="1400">
                <a:solidFill>
                  <a:schemeClr val="tx1">
                    <a:tint val="75000"/>
                  </a:schemeClr>
                </a:solidFill>
              </a:defRPr>
            </a:lvl6pPr>
            <a:lvl7pPr marL="2742994" indent="0">
              <a:buNone/>
              <a:defRPr sz="1400">
                <a:solidFill>
                  <a:schemeClr val="tx1">
                    <a:tint val="75000"/>
                  </a:schemeClr>
                </a:solidFill>
              </a:defRPr>
            </a:lvl7pPr>
            <a:lvl8pPr marL="3200159"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2D24C1C5-0D5F-44FA-9749-BABDF687E231}" type="datetime1">
              <a:rPr lang="en-US" altLang="en-US"/>
              <a:pPr>
                <a:defRPr/>
              </a:pPr>
              <a:t>8/14/2015</a:t>
            </a:fld>
            <a:endParaRPr lang="en-US" altLang="en-US"/>
          </a:p>
        </p:txBody>
      </p:sp>
      <p:sp>
        <p:nvSpPr>
          <p:cNvPr id="5"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6"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535C0187-8A79-4FC2-8C03-4A28D4F51F43}" type="slidenum">
              <a:rPr lang="en-US" altLang="en-US"/>
              <a:pPr>
                <a:defRPr/>
              </a:pPr>
              <a:t>‹#›</a:t>
            </a:fld>
            <a:endParaRPr lang="en-US" altLang="en-US"/>
          </a:p>
        </p:txBody>
      </p:sp>
    </p:spTree>
    <p:extLst>
      <p:ext uri="{BB962C8B-B14F-4D97-AF65-F5344CB8AC3E}">
        <p14:creationId xmlns:p14="http://schemas.microsoft.com/office/powerpoint/2010/main" val="190055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F2EAF8A1-424F-43D9-8CF2-23F89CD0663D}" type="datetime1">
              <a:rPr lang="en-US" altLang="en-US"/>
              <a:pPr>
                <a:defRPr/>
              </a:pPr>
              <a:t>8/14/2015</a:t>
            </a:fld>
            <a:endParaRPr lang="en-US" altLang="en-US"/>
          </a:p>
        </p:txBody>
      </p:sp>
      <p:sp>
        <p:nvSpPr>
          <p:cNvPr id="6"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7"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76D0668F-9DBD-472E-8096-A07F73057933}" type="slidenum">
              <a:rPr lang="en-US" altLang="en-US"/>
              <a:pPr>
                <a:defRPr/>
              </a:pPr>
              <a:t>‹#›</a:t>
            </a:fld>
            <a:endParaRPr lang="en-US" altLang="en-US"/>
          </a:p>
        </p:txBody>
      </p:sp>
    </p:spTree>
    <p:extLst>
      <p:ext uri="{BB962C8B-B14F-4D97-AF65-F5344CB8AC3E}">
        <p14:creationId xmlns:p14="http://schemas.microsoft.com/office/powerpoint/2010/main" val="372756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3"/>
          </a:xfrm>
        </p:spPr>
        <p:txBody>
          <a:bodyPr anchor="b"/>
          <a:lstStyle>
            <a:lvl1pPr marL="0" indent="0">
              <a:buNone/>
              <a:defRPr sz="2400" b="1"/>
            </a:lvl1pPr>
            <a:lvl2pPr marL="457166" indent="0">
              <a:buNone/>
              <a:defRPr sz="2000" b="1"/>
            </a:lvl2pPr>
            <a:lvl3pPr marL="914331" indent="0">
              <a:buNone/>
              <a:defRPr sz="1800" b="1"/>
            </a:lvl3pPr>
            <a:lvl4pPr marL="1371497" indent="0">
              <a:buNone/>
              <a:defRPr sz="1600" b="1"/>
            </a:lvl4pPr>
            <a:lvl5pPr marL="1828663" indent="0">
              <a:buNone/>
              <a:defRPr sz="1600" b="1"/>
            </a:lvl5pPr>
            <a:lvl6pPr marL="2285829" indent="0">
              <a:buNone/>
              <a:defRPr sz="1600" b="1"/>
            </a:lvl6pPr>
            <a:lvl7pPr marL="2742994" indent="0">
              <a:buNone/>
              <a:defRPr sz="1600" b="1"/>
            </a:lvl7pPr>
            <a:lvl8pPr marL="3200159"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3"/>
          </a:xfrm>
        </p:spPr>
        <p:txBody>
          <a:bodyPr anchor="b"/>
          <a:lstStyle>
            <a:lvl1pPr marL="0" indent="0">
              <a:buNone/>
              <a:defRPr sz="2400" b="1"/>
            </a:lvl1pPr>
            <a:lvl2pPr marL="457166" indent="0">
              <a:buNone/>
              <a:defRPr sz="2000" b="1"/>
            </a:lvl2pPr>
            <a:lvl3pPr marL="914331" indent="0">
              <a:buNone/>
              <a:defRPr sz="1800" b="1"/>
            </a:lvl3pPr>
            <a:lvl4pPr marL="1371497" indent="0">
              <a:buNone/>
              <a:defRPr sz="1600" b="1"/>
            </a:lvl4pPr>
            <a:lvl5pPr marL="1828663" indent="0">
              <a:buNone/>
              <a:defRPr sz="1600" b="1"/>
            </a:lvl5pPr>
            <a:lvl6pPr marL="2285829" indent="0">
              <a:buNone/>
              <a:defRPr sz="1600" b="1"/>
            </a:lvl6pPr>
            <a:lvl7pPr marL="2742994" indent="0">
              <a:buNone/>
              <a:defRPr sz="1600" b="1"/>
            </a:lvl7pPr>
            <a:lvl8pPr marL="3200159"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AD5E1246-3684-446D-BE2F-7FABDBAE9528}" type="datetime1">
              <a:rPr lang="en-US" altLang="en-US"/>
              <a:pPr>
                <a:defRPr/>
              </a:pPr>
              <a:t>8/14/2015</a:t>
            </a:fld>
            <a:endParaRPr lang="en-US" altLang="en-US"/>
          </a:p>
        </p:txBody>
      </p:sp>
      <p:sp>
        <p:nvSpPr>
          <p:cNvPr id="8"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9"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BBEE811C-C396-4C2E-8F78-FA6A403FFD5C}" type="slidenum">
              <a:rPr lang="en-US" altLang="en-US"/>
              <a:pPr>
                <a:defRPr/>
              </a:pPr>
              <a:t>‹#›</a:t>
            </a:fld>
            <a:endParaRPr lang="en-US" altLang="en-US"/>
          </a:p>
        </p:txBody>
      </p:sp>
    </p:spTree>
    <p:extLst>
      <p:ext uri="{BB962C8B-B14F-4D97-AF65-F5344CB8AC3E}">
        <p14:creationId xmlns:p14="http://schemas.microsoft.com/office/powerpoint/2010/main" val="2220092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CBCD6808-530C-4EC6-BCE5-65C6862F8BC5}" type="datetime1">
              <a:rPr lang="en-US" altLang="en-US"/>
              <a:pPr>
                <a:defRPr/>
              </a:pPr>
              <a:t>8/14/2015</a:t>
            </a:fld>
            <a:endParaRPr lang="en-US" altLang="en-US"/>
          </a:p>
        </p:txBody>
      </p:sp>
      <p:sp>
        <p:nvSpPr>
          <p:cNvPr id="4"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5"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13BD8ADA-D210-450B-84AA-ADA9C54C4046}" type="slidenum">
              <a:rPr lang="en-US" altLang="en-US"/>
              <a:pPr>
                <a:defRPr/>
              </a:pPr>
              <a:t>‹#›</a:t>
            </a:fld>
            <a:endParaRPr lang="en-US" altLang="en-US"/>
          </a:p>
        </p:txBody>
      </p:sp>
    </p:spTree>
    <p:extLst>
      <p:ext uri="{BB962C8B-B14F-4D97-AF65-F5344CB8AC3E}">
        <p14:creationId xmlns:p14="http://schemas.microsoft.com/office/powerpoint/2010/main" val="112327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7D5AF540-9226-498C-BEF5-73EDF29091C2}" type="datetime1">
              <a:rPr lang="en-US" altLang="en-US"/>
              <a:pPr>
                <a:defRPr/>
              </a:pPr>
              <a:t>8/14/2015</a:t>
            </a:fld>
            <a:endParaRPr lang="en-US" altLang="en-US"/>
          </a:p>
        </p:txBody>
      </p:sp>
      <p:sp>
        <p:nvSpPr>
          <p:cNvPr id="3"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4"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5277FDAA-1098-4BF4-8EF4-7D0BFFDA98A7}" type="slidenum">
              <a:rPr lang="en-US" altLang="en-US"/>
              <a:pPr>
                <a:defRPr/>
              </a:pPr>
              <a:t>‹#›</a:t>
            </a:fld>
            <a:endParaRPr lang="en-US" altLang="en-US"/>
          </a:p>
        </p:txBody>
      </p:sp>
    </p:spTree>
    <p:extLst>
      <p:ext uri="{BB962C8B-B14F-4D97-AF65-F5344CB8AC3E}">
        <p14:creationId xmlns:p14="http://schemas.microsoft.com/office/powerpoint/2010/main" val="381549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66" indent="0">
              <a:buNone/>
              <a:defRPr sz="1200"/>
            </a:lvl2pPr>
            <a:lvl3pPr marL="914331" indent="0">
              <a:buNone/>
              <a:defRPr sz="1000"/>
            </a:lvl3pPr>
            <a:lvl4pPr marL="1371497" indent="0">
              <a:buNone/>
              <a:defRPr sz="900"/>
            </a:lvl4pPr>
            <a:lvl5pPr marL="1828663" indent="0">
              <a:buNone/>
              <a:defRPr sz="900"/>
            </a:lvl5pPr>
            <a:lvl6pPr marL="2285829" indent="0">
              <a:buNone/>
              <a:defRPr sz="900"/>
            </a:lvl6pPr>
            <a:lvl7pPr marL="2742994" indent="0">
              <a:buNone/>
              <a:defRPr sz="900"/>
            </a:lvl7pPr>
            <a:lvl8pPr marL="3200159" indent="0">
              <a:buNone/>
              <a:defRPr sz="900"/>
            </a:lvl8pPr>
            <a:lvl9pPr marL="3657326"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5E0C010D-10EA-49FF-A2AB-3BAD0E01BE27}" type="datetime1">
              <a:rPr lang="en-US" altLang="en-US"/>
              <a:pPr>
                <a:defRPr/>
              </a:pPr>
              <a:t>8/14/2015</a:t>
            </a:fld>
            <a:endParaRPr lang="en-US" altLang="en-US"/>
          </a:p>
        </p:txBody>
      </p:sp>
      <p:sp>
        <p:nvSpPr>
          <p:cNvPr id="6"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7"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EB3A5C98-ECE3-433F-9BD2-408E04D9EF14}" type="slidenum">
              <a:rPr lang="en-US" altLang="en-US"/>
              <a:pPr>
                <a:defRPr/>
              </a:pPr>
              <a:t>‹#›</a:t>
            </a:fld>
            <a:endParaRPr lang="en-US" altLang="en-US"/>
          </a:p>
        </p:txBody>
      </p:sp>
    </p:spTree>
    <p:extLst>
      <p:ext uri="{BB962C8B-B14F-4D97-AF65-F5344CB8AC3E}">
        <p14:creationId xmlns:p14="http://schemas.microsoft.com/office/powerpoint/2010/main" val="3681431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66" indent="0">
              <a:buNone/>
              <a:defRPr sz="2800"/>
            </a:lvl2pPr>
            <a:lvl3pPr marL="914331" indent="0">
              <a:buNone/>
              <a:defRPr sz="2400"/>
            </a:lvl3pPr>
            <a:lvl4pPr marL="1371497" indent="0">
              <a:buNone/>
              <a:defRPr sz="2000"/>
            </a:lvl4pPr>
            <a:lvl5pPr marL="1828663" indent="0">
              <a:buNone/>
              <a:defRPr sz="2000"/>
            </a:lvl5pPr>
            <a:lvl6pPr marL="2285829" indent="0">
              <a:buNone/>
              <a:defRPr sz="2000"/>
            </a:lvl6pPr>
            <a:lvl7pPr marL="2742994" indent="0">
              <a:buNone/>
              <a:defRPr sz="2000"/>
            </a:lvl7pPr>
            <a:lvl8pPr marL="3200159" indent="0">
              <a:buNone/>
              <a:defRPr sz="2000"/>
            </a:lvl8pPr>
            <a:lvl9pPr marL="3657326"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66" indent="0">
              <a:buNone/>
              <a:defRPr sz="1200"/>
            </a:lvl2pPr>
            <a:lvl3pPr marL="914331" indent="0">
              <a:buNone/>
              <a:defRPr sz="1000"/>
            </a:lvl3pPr>
            <a:lvl4pPr marL="1371497" indent="0">
              <a:buNone/>
              <a:defRPr sz="900"/>
            </a:lvl4pPr>
            <a:lvl5pPr marL="1828663" indent="0">
              <a:buNone/>
              <a:defRPr sz="900"/>
            </a:lvl5pPr>
            <a:lvl6pPr marL="2285829" indent="0">
              <a:buNone/>
              <a:defRPr sz="900"/>
            </a:lvl6pPr>
            <a:lvl7pPr marL="2742994" indent="0">
              <a:buNone/>
              <a:defRPr sz="900"/>
            </a:lvl7pPr>
            <a:lvl8pPr marL="3200159" indent="0">
              <a:buNone/>
              <a:defRPr sz="900"/>
            </a:lvl8pPr>
            <a:lvl9pPr marL="3657326"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4767611"/>
            <a:ext cx="2133600" cy="274384"/>
          </a:xfrm>
          <a:prstGeom prst="rect">
            <a:avLst/>
          </a:prstGeom>
        </p:spPr>
        <p:txBody>
          <a:bodyPr lIns="91433" tIns="45716" rIns="91433" bIns="45716"/>
          <a:lstStyle>
            <a:lvl1pPr defTabSz="457166">
              <a:defRPr/>
            </a:lvl1pPr>
          </a:lstStyle>
          <a:p>
            <a:pPr>
              <a:defRPr/>
            </a:pPr>
            <a:fld id="{B435BFCD-1D1C-494E-9340-F741C149FBC2}" type="datetime1">
              <a:rPr lang="en-US" altLang="en-US"/>
              <a:pPr>
                <a:defRPr/>
              </a:pPr>
              <a:t>8/14/2015</a:t>
            </a:fld>
            <a:endParaRPr lang="en-US" altLang="en-US"/>
          </a:p>
        </p:txBody>
      </p:sp>
      <p:sp>
        <p:nvSpPr>
          <p:cNvPr id="6" name="Footer Placeholder 4"/>
          <p:cNvSpPr>
            <a:spLocks noGrp="1"/>
          </p:cNvSpPr>
          <p:nvPr>
            <p:ph type="ftr" sz="quarter" idx="11"/>
          </p:nvPr>
        </p:nvSpPr>
        <p:spPr>
          <a:xfrm>
            <a:off x="3124200" y="4767611"/>
            <a:ext cx="2895600" cy="274384"/>
          </a:xfrm>
          <a:prstGeom prst="rect">
            <a:avLst/>
          </a:prstGeom>
        </p:spPr>
        <p:txBody>
          <a:bodyPr lIns="91433" tIns="45716" rIns="91433" bIns="45716"/>
          <a:lstStyle>
            <a:lvl1pPr defTabSz="457166">
              <a:defRPr/>
            </a:lvl1pPr>
          </a:lstStyle>
          <a:p>
            <a:pPr>
              <a:defRPr/>
            </a:pPr>
            <a:endParaRPr lang="en-US" altLang="en-US"/>
          </a:p>
        </p:txBody>
      </p:sp>
      <p:sp>
        <p:nvSpPr>
          <p:cNvPr id="7" name="Slide Number Placeholder 5"/>
          <p:cNvSpPr>
            <a:spLocks noGrp="1"/>
          </p:cNvSpPr>
          <p:nvPr>
            <p:ph type="sldNum" sz="quarter" idx="12"/>
          </p:nvPr>
        </p:nvSpPr>
        <p:spPr>
          <a:xfrm>
            <a:off x="6553200" y="4767611"/>
            <a:ext cx="2133600" cy="274384"/>
          </a:xfrm>
          <a:prstGeom prst="rect">
            <a:avLst/>
          </a:prstGeom>
        </p:spPr>
        <p:txBody>
          <a:bodyPr lIns="91433" tIns="45716" rIns="91433" bIns="45716"/>
          <a:lstStyle>
            <a:lvl1pPr defTabSz="457166">
              <a:defRPr/>
            </a:lvl1pPr>
          </a:lstStyle>
          <a:p>
            <a:pPr>
              <a:defRPr/>
            </a:pPr>
            <a:fld id="{3A8C524D-9851-4169-AE61-B22B71352C6C}" type="slidenum">
              <a:rPr lang="en-US" altLang="en-US"/>
              <a:pPr>
                <a:defRPr/>
              </a:pPr>
              <a:t>‹#›</a:t>
            </a:fld>
            <a:endParaRPr lang="en-US" altLang="en-US"/>
          </a:p>
        </p:txBody>
      </p:sp>
    </p:spTree>
    <p:extLst>
      <p:ext uri="{BB962C8B-B14F-4D97-AF65-F5344CB8AC3E}">
        <p14:creationId xmlns:p14="http://schemas.microsoft.com/office/powerpoint/2010/main" val="4160517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923759"/>
            <a:ext cx="8229600" cy="373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a:p>
            <a:pPr lvl="4"/>
            <a:endParaRPr lang="en-US" altLang="en-US" dirty="0" smtClean="0"/>
          </a:p>
          <a:p>
            <a:pPr lvl="4"/>
            <a:endParaRPr lang="en-US" altLang="en-US" dirty="0" smtClean="0"/>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par>
    </p:tnLst>
  </p:timing>
  <p:txStyles>
    <p:title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771" indent="-342771" algn="l" rtl="0" eaLnBrk="0" fontAlgn="base" hangingPunct="0">
        <a:spcBef>
          <a:spcPct val="20000"/>
        </a:spcBef>
        <a:spcAft>
          <a:spcPct val="0"/>
        </a:spcAft>
        <a:buFont typeface="Arial" charset="0"/>
        <a:buChar char="•"/>
        <a:defRPr sz="28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marL="742671" indent="-285643" algn="l" rtl="0" eaLnBrk="0" fontAlgn="base" hangingPunct="0">
        <a:spcBef>
          <a:spcPct val="20000"/>
        </a:spcBef>
        <a:spcAft>
          <a:spcPct val="0"/>
        </a:spcAft>
        <a:buFont typeface="Arial" charset="0"/>
        <a:buChar char="–"/>
        <a:defRPr sz="2400" kern="1200">
          <a:solidFill>
            <a:schemeClr val="bg1"/>
          </a:solidFill>
          <a:latin typeface="Franklin Gothic Book" panose="020B0503020102020204" pitchFamily="34" charset="0"/>
          <a:ea typeface="ＭＳ Ｐゴシック" pitchFamily="-108" charset="-128"/>
          <a:cs typeface="+mn-cs"/>
        </a:defRPr>
      </a:lvl2pPr>
      <a:lvl3pPr marL="1142571" indent="-228514" algn="l" rtl="0" eaLnBrk="0" fontAlgn="base" hangingPunct="0">
        <a:spcBef>
          <a:spcPct val="20000"/>
        </a:spcBef>
        <a:spcAft>
          <a:spcPct val="0"/>
        </a:spcAft>
        <a:buFont typeface="Arial" charset="0"/>
        <a:buChar char="•"/>
        <a:defRPr sz="2000" kern="1200">
          <a:solidFill>
            <a:schemeClr val="bg1"/>
          </a:solidFill>
          <a:latin typeface="Franklin Gothic Book" panose="020B0503020102020204" pitchFamily="34" charset="0"/>
          <a:ea typeface="ＭＳ Ｐゴシック" pitchFamily="-108" charset="-128"/>
          <a:cs typeface="+mn-cs"/>
        </a:defRPr>
      </a:lvl3pPr>
      <a:lvl4pPr marL="1599600" indent="-228514" algn="l" rtl="0" eaLnBrk="0" fontAlgn="base" hangingPunct="0">
        <a:spcBef>
          <a:spcPct val="20000"/>
        </a:spcBef>
        <a:spcAft>
          <a:spcPct val="0"/>
        </a:spcAft>
        <a:buFont typeface="Arial" charset="0"/>
        <a:buChar char="–"/>
        <a:defRPr sz="1600" kern="1200">
          <a:solidFill>
            <a:schemeClr val="bg1"/>
          </a:solidFill>
          <a:latin typeface="Franklin Gothic Book" panose="020B0503020102020204" pitchFamily="34" charset="0"/>
          <a:ea typeface="ＭＳ Ｐゴシック" pitchFamily="-108" charset="-128"/>
          <a:cs typeface="+mn-cs"/>
        </a:defRPr>
      </a:lvl4pPr>
      <a:lvl5pPr marL="2056629" indent="-228514" algn="l" rtl="0" eaLnBrk="0" fontAlgn="base" hangingPunct="0">
        <a:spcBef>
          <a:spcPct val="20000"/>
        </a:spcBef>
        <a:spcAft>
          <a:spcPct val="0"/>
        </a:spcAft>
        <a:buFont typeface="Arial" charset="0"/>
        <a:buChar char="»"/>
        <a:defRPr sz="1050" kern="1200">
          <a:solidFill>
            <a:schemeClr val="bg1"/>
          </a:solidFill>
          <a:latin typeface="Franklin Gothic Book" panose="020B0503020102020204" pitchFamily="34" charset="0"/>
          <a:ea typeface="ＭＳ Ｐゴシック" pitchFamily="-108" charset="-128"/>
          <a:cs typeface="+mn-cs"/>
        </a:defRPr>
      </a:lvl5pPr>
      <a:lvl6pPr marL="2514411" indent="-228583"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7" indent="-228583"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3" indent="-228583"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8" indent="-228583" algn="l" defTabSz="4571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6" rtl="0" eaLnBrk="1" latinLnBrk="0" hangingPunct="1">
        <a:defRPr sz="1800" kern="1200">
          <a:solidFill>
            <a:schemeClr val="tx1"/>
          </a:solidFill>
          <a:latin typeface="+mn-lt"/>
          <a:ea typeface="+mn-ea"/>
          <a:cs typeface="+mn-cs"/>
        </a:defRPr>
      </a:lvl1pPr>
      <a:lvl2pPr marL="457166" algn="l" defTabSz="457166" rtl="0" eaLnBrk="1" latinLnBrk="0" hangingPunct="1">
        <a:defRPr sz="1800" kern="1200">
          <a:solidFill>
            <a:schemeClr val="tx1"/>
          </a:solidFill>
          <a:latin typeface="+mn-lt"/>
          <a:ea typeface="+mn-ea"/>
          <a:cs typeface="+mn-cs"/>
        </a:defRPr>
      </a:lvl2pPr>
      <a:lvl3pPr marL="914331" algn="l" defTabSz="457166" rtl="0" eaLnBrk="1" latinLnBrk="0" hangingPunct="1">
        <a:defRPr sz="1800" kern="1200">
          <a:solidFill>
            <a:schemeClr val="tx1"/>
          </a:solidFill>
          <a:latin typeface="+mn-lt"/>
          <a:ea typeface="+mn-ea"/>
          <a:cs typeface="+mn-cs"/>
        </a:defRPr>
      </a:lvl3pPr>
      <a:lvl4pPr marL="1371497" algn="l" defTabSz="457166" rtl="0" eaLnBrk="1" latinLnBrk="0" hangingPunct="1">
        <a:defRPr sz="1800" kern="1200">
          <a:solidFill>
            <a:schemeClr val="tx1"/>
          </a:solidFill>
          <a:latin typeface="+mn-lt"/>
          <a:ea typeface="+mn-ea"/>
          <a:cs typeface="+mn-cs"/>
        </a:defRPr>
      </a:lvl4pPr>
      <a:lvl5pPr marL="1828663" algn="l" defTabSz="457166" rtl="0" eaLnBrk="1" latinLnBrk="0" hangingPunct="1">
        <a:defRPr sz="1800" kern="1200">
          <a:solidFill>
            <a:schemeClr val="tx1"/>
          </a:solidFill>
          <a:latin typeface="+mn-lt"/>
          <a:ea typeface="+mn-ea"/>
          <a:cs typeface="+mn-cs"/>
        </a:defRPr>
      </a:lvl5pPr>
      <a:lvl6pPr marL="2285829" algn="l" defTabSz="457166" rtl="0" eaLnBrk="1" latinLnBrk="0" hangingPunct="1">
        <a:defRPr sz="1800" kern="1200">
          <a:solidFill>
            <a:schemeClr val="tx1"/>
          </a:solidFill>
          <a:latin typeface="+mn-lt"/>
          <a:ea typeface="+mn-ea"/>
          <a:cs typeface="+mn-cs"/>
        </a:defRPr>
      </a:lvl6pPr>
      <a:lvl7pPr marL="2742994" algn="l" defTabSz="457166" rtl="0" eaLnBrk="1" latinLnBrk="0" hangingPunct="1">
        <a:defRPr sz="1800" kern="1200">
          <a:solidFill>
            <a:schemeClr val="tx1"/>
          </a:solidFill>
          <a:latin typeface="+mn-lt"/>
          <a:ea typeface="+mn-ea"/>
          <a:cs typeface="+mn-cs"/>
        </a:defRPr>
      </a:lvl7pPr>
      <a:lvl8pPr marL="3200159" algn="l" defTabSz="457166" rtl="0" eaLnBrk="1" latinLnBrk="0" hangingPunct="1">
        <a:defRPr sz="1800" kern="1200">
          <a:solidFill>
            <a:schemeClr val="tx1"/>
          </a:solidFill>
          <a:latin typeface="+mn-lt"/>
          <a:ea typeface="+mn-ea"/>
          <a:cs typeface="+mn-cs"/>
        </a:defRPr>
      </a:lvl8pPr>
      <a:lvl9pPr marL="3657326" algn="l" defTabSz="457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7.wdp"/><Relationship Id="rId2" Type="http://schemas.microsoft.com/office/2007/relationships/media" Target="../media/media3.wmv"/><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5.png"/><Relationship Id="rId3" Type="http://schemas.microsoft.com/office/2007/relationships/media" Target="../media/media2.wmv"/><Relationship Id="rId21" Type="http://schemas.openxmlformats.org/officeDocument/2006/relationships/image" Target="../media/image18.jpeg"/><Relationship Id="rId7" Type="http://schemas.openxmlformats.org/officeDocument/2006/relationships/image" Target="../media/image6.jpeg"/><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video" Target="../media/media1.wmv"/><Relationship Id="rId16" Type="http://schemas.openxmlformats.org/officeDocument/2006/relationships/image" Target="../media/image13.png"/><Relationship Id="rId20" Type="http://schemas.openxmlformats.org/officeDocument/2006/relationships/image" Target="../media/image17.png"/><Relationship Id="rId1" Type="http://schemas.microsoft.com/office/2007/relationships/media" Target="../media/media1.wmv"/><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6.jpeg"/><Relationship Id="rId4" Type="http://schemas.openxmlformats.org/officeDocument/2006/relationships/video" Target="../media/media2.wmv"/><Relationship Id="rId9" Type="http://schemas.openxmlformats.org/officeDocument/2006/relationships/image" Target="../media/image8.jpeg"/><Relationship Id="rId14" Type="http://schemas.microsoft.com/office/2007/relationships/hdphoto" Target="../media/hdphoto3.wdp"/><Relationship Id="rId22"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5.png"/><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5.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3.jpg"/><Relationship Id="rId7"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6.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microsoft.com/office/2007/relationships/hdphoto" Target="../media/hdphoto5.wdp"/><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4260850"/>
            <a:ext cx="9144000" cy="882651"/>
          </a:xfrm>
          <a:prstGeom prst="rect">
            <a:avLst/>
          </a:prstGeom>
          <a:gradFill flip="none" rotWithShape="1">
            <a:gsLst>
              <a:gs pos="0">
                <a:srgbClr val="4C75A5">
                  <a:alpha val="0"/>
                </a:srgbClr>
              </a:gs>
              <a:gs pos="42000">
                <a:srgbClr val="4C75A5"/>
              </a:gs>
              <a:gs pos="12000">
                <a:srgbClr val="4C75A5">
                  <a:alpha val="94000"/>
                </a:srgbClr>
              </a:gs>
              <a:gs pos="100000">
                <a:srgbClr val="4C75A5"/>
              </a:gs>
            </a:gsLst>
            <a:lin ang="54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Franklin Gothic Book" panose="020B0503020102020204" pitchFamily="34" charset="0"/>
            </a:endParaRPr>
          </a:p>
        </p:txBody>
      </p:sp>
      <p:sp>
        <p:nvSpPr>
          <p:cNvPr id="4" name="Title 3"/>
          <p:cNvSpPr>
            <a:spLocks noGrp="1"/>
          </p:cNvSpPr>
          <p:nvPr>
            <p:ph type="ctrTitle"/>
          </p:nvPr>
        </p:nvSpPr>
        <p:spPr>
          <a:xfrm>
            <a:off x="685800" y="912021"/>
            <a:ext cx="7772400" cy="1102519"/>
          </a:xfrm>
        </p:spPr>
        <p:txBody>
          <a:bodyPr/>
          <a:lstStyle/>
          <a:p>
            <a:r>
              <a:rPr lang="en-US" b="1" cap="small" dirty="0" smtClean="0">
                <a:latin typeface="Franklin Gothic Book" panose="020B0503020102020204" pitchFamily="34" charset="0"/>
              </a:rPr>
              <a:t>A Light Transport Framework</a:t>
            </a:r>
            <a:br>
              <a:rPr lang="en-US" b="1" cap="small" dirty="0" smtClean="0">
                <a:latin typeface="Franklin Gothic Book" panose="020B0503020102020204" pitchFamily="34" charset="0"/>
              </a:rPr>
            </a:br>
            <a:r>
              <a:rPr lang="en-US" b="1" cap="small" dirty="0" smtClean="0">
                <a:latin typeface="Franklin Gothic Book" panose="020B0503020102020204" pitchFamily="34" charset="0"/>
              </a:rPr>
              <a:t>for Lenslet Light Field Cameras</a:t>
            </a:r>
            <a:endParaRPr lang="en-US" b="1" cap="small" dirty="0">
              <a:latin typeface="Franklin Gothic Book" panose="020B0503020102020204" pitchFamily="34" charset="0"/>
            </a:endParaRPr>
          </a:p>
        </p:txBody>
      </p:sp>
      <p:pic>
        <p:nvPicPr>
          <p:cNvPr id="23" name="Picture 1" descr="S15_main.pdf"/>
          <p:cNvPicPr>
            <a:picLocks noChangeAspect="1"/>
          </p:cNvPicPr>
          <p:nvPr/>
        </p:nvPicPr>
        <p:blipFill rotWithShape="1">
          <a:blip r:embed="rId3">
            <a:extLst>
              <a:ext uri="{28A0092B-C50C-407E-A947-70E740481C1C}">
                <a14:useLocalDpi xmlns:a14="http://schemas.microsoft.com/office/drawing/2010/main" val="0"/>
              </a:ext>
            </a:extLst>
          </a:blip>
          <a:srcRect l="17434" t="32281" r="18355" b="32865"/>
          <a:stretch/>
        </p:blipFill>
        <p:spPr bwMode="auto">
          <a:xfrm>
            <a:off x="3501189" y="4375226"/>
            <a:ext cx="2141621" cy="653897"/>
          </a:xfrm>
          <a:prstGeom prst="rect">
            <a:avLst/>
          </a:prstGeom>
          <a:noFill/>
          <a:ln>
            <a:noFill/>
          </a:ln>
        </p:spPr>
      </p:pic>
      <p:grpSp>
        <p:nvGrpSpPr>
          <p:cNvPr id="16" name="Group 15"/>
          <p:cNvGrpSpPr/>
          <p:nvPr/>
        </p:nvGrpSpPr>
        <p:grpSpPr>
          <a:xfrm>
            <a:off x="2072376" y="2512837"/>
            <a:ext cx="1737847" cy="841048"/>
            <a:chOff x="3824527" y="4506547"/>
            <a:chExt cx="2780554" cy="1345677"/>
          </a:xfrm>
        </p:grpSpPr>
        <p:sp>
          <p:nvSpPr>
            <p:cNvPr id="11" name="Rectangle 10"/>
            <p:cNvSpPr/>
            <p:nvPr/>
          </p:nvSpPr>
          <p:spPr>
            <a:xfrm>
              <a:off x="3824527" y="4506547"/>
              <a:ext cx="2780554" cy="640176"/>
            </a:xfrm>
            <a:prstGeom prst="rect">
              <a:avLst/>
            </a:prstGeom>
          </p:spPr>
          <p:txBody>
            <a:bodyPr wrap="none">
              <a:spAutoFit/>
            </a:bodyPr>
            <a:lstStyle/>
            <a:p>
              <a:pPr algn="ctr" eaLnBrk="0" hangingPunct="0">
                <a:spcBef>
                  <a:spcPct val="20000"/>
                </a:spcBef>
              </a:pPr>
              <a:r>
                <a:rPr lang="en-US" sz="2000" dirty="0">
                  <a:solidFill>
                    <a:schemeClr val="bg1"/>
                  </a:solidFill>
                  <a:latin typeface="Franklin Gothic Book" panose="020B0503020102020204" pitchFamily="34" charset="0"/>
                  <a:ea typeface="ＭＳ Ｐゴシック" pitchFamily="-108" charset="-128"/>
                  <a:cs typeface="Times New Roman" panose="02020603050405020304" pitchFamily="18" charset="0"/>
                </a:rPr>
                <a:t>Chia-Kai Liang</a:t>
              </a:r>
            </a:p>
          </p:txBody>
        </p:sp>
        <p:sp>
          <p:nvSpPr>
            <p:cNvPr id="25" name="Rectangle 24"/>
            <p:cNvSpPr/>
            <p:nvPr/>
          </p:nvSpPr>
          <p:spPr>
            <a:xfrm>
              <a:off x="4658087" y="5212048"/>
              <a:ext cx="1113431" cy="640176"/>
            </a:xfrm>
            <a:prstGeom prst="rect">
              <a:avLst/>
            </a:prstGeom>
          </p:spPr>
          <p:txBody>
            <a:bodyPr wrap="none">
              <a:spAutoFit/>
            </a:bodyPr>
            <a:lstStyle/>
            <a:p>
              <a:pPr algn="ctr" eaLnBrk="0" hangingPunct="0">
                <a:spcBef>
                  <a:spcPct val="20000"/>
                </a:spcBef>
              </a:pPr>
              <a:r>
                <a:rPr lang="en-US" sz="2000" dirty="0" smtClean="0">
                  <a:solidFill>
                    <a:schemeClr val="bg1"/>
                  </a:solidFill>
                  <a:latin typeface="Franklin Gothic Book" panose="020B0503020102020204" pitchFamily="34" charset="0"/>
                  <a:ea typeface="ＭＳ Ｐゴシック" pitchFamily="-108" charset="-128"/>
                  <a:cs typeface="Times New Roman" panose="02020603050405020304" pitchFamily="18" charset="0"/>
                </a:rPr>
                <a:t>Lytro</a:t>
              </a:r>
              <a:endParaRPr lang="en-US" sz="2000" dirty="0">
                <a:solidFill>
                  <a:schemeClr val="bg1"/>
                </a:solidFill>
                <a:latin typeface="Franklin Gothic Book" panose="020B0503020102020204" pitchFamily="34" charset="0"/>
                <a:ea typeface="ＭＳ Ｐゴシック" pitchFamily="-108" charset="-128"/>
                <a:cs typeface="Times New Roman" panose="02020603050405020304" pitchFamily="18" charset="0"/>
              </a:endParaRPr>
            </a:p>
          </p:txBody>
        </p:sp>
      </p:grpSp>
      <p:grpSp>
        <p:nvGrpSpPr>
          <p:cNvPr id="15" name="Group 14"/>
          <p:cNvGrpSpPr/>
          <p:nvPr/>
        </p:nvGrpSpPr>
        <p:grpSpPr>
          <a:xfrm>
            <a:off x="4866290" y="2512839"/>
            <a:ext cx="2192652" cy="841048"/>
            <a:chOff x="7394578" y="4506547"/>
            <a:chExt cx="3508243" cy="1345677"/>
          </a:xfrm>
        </p:grpSpPr>
        <p:sp>
          <p:nvSpPr>
            <p:cNvPr id="13" name="Rectangle 12"/>
            <p:cNvSpPr/>
            <p:nvPr/>
          </p:nvSpPr>
          <p:spPr>
            <a:xfrm>
              <a:off x="7394578" y="4506547"/>
              <a:ext cx="3508243" cy="640176"/>
            </a:xfrm>
            <a:prstGeom prst="rect">
              <a:avLst/>
            </a:prstGeom>
          </p:spPr>
          <p:txBody>
            <a:bodyPr wrap="none">
              <a:spAutoFit/>
            </a:bodyPr>
            <a:lstStyle/>
            <a:p>
              <a:r>
                <a:rPr lang="en-US" sz="2000" dirty="0">
                  <a:solidFill>
                    <a:schemeClr val="bg1"/>
                  </a:solidFill>
                  <a:latin typeface="Franklin Gothic Book" panose="020B0503020102020204" pitchFamily="34" charset="0"/>
                  <a:ea typeface="ＭＳ Ｐゴシック" pitchFamily="-108" charset="-128"/>
                  <a:cs typeface="Times New Roman" panose="02020603050405020304" pitchFamily="18" charset="0"/>
                </a:rPr>
                <a:t>Ravi Ramamoorthi</a:t>
              </a:r>
            </a:p>
          </p:txBody>
        </p:sp>
        <p:sp>
          <p:nvSpPr>
            <p:cNvPr id="26" name="Rectangle 25"/>
            <p:cNvSpPr/>
            <p:nvPr/>
          </p:nvSpPr>
          <p:spPr>
            <a:xfrm>
              <a:off x="8542240" y="5212048"/>
              <a:ext cx="1282917" cy="640176"/>
            </a:xfrm>
            <a:prstGeom prst="rect">
              <a:avLst/>
            </a:prstGeom>
          </p:spPr>
          <p:txBody>
            <a:bodyPr wrap="none">
              <a:spAutoFit/>
            </a:bodyPr>
            <a:lstStyle/>
            <a:p>
              <a:pPr algn="ctr" eaLnBrk="0" hangingPunct="0">
                <a:spcBef>
                  <a:spcPct val="20000"/>
                </a:spcBef>
              </a:pPr>
              <a:r>
                <a:rPr lang="en-US" sz="2000" dirty="0" smtClean="0">
                  <a:solidFill>
                    <a:schemeClr val="bg1"/>
                  </a:solidFill>
                  <a:latin typeface="Franklin Gothic Book" panose="020B0503020102020204" pitchFamily="34" charset="0"/>
                  <a:ea typeface="ＭＳ Ｐゴシック" pitchFamily="-108" charset="-128"/>
                  <a:cs typeface="Times New Roman" panose="02020603050405020304" pitchFamily="18" charset="0"/>
                </a:rPr>
                <a:t>UCSD</a:t>
              </a:r>
              <a:endParaRPr lang="en-US" sz="2000" dirty="0">
                <a:solidFill>
                  <a:schemeClr val="bg1"/>
                </a:solidFill>
                <a:latin typeface="Franklin Gothic Book" panose="020B0503020102020204" pitchFamily="34" charset="0"/>
                <a:ea typeface="ＭＳ Ｐゴシック" pitchFamily="-108" charset="-128"/>
                <a:cs typeface="Times New Roman" panose="02020603050405020304" pitchFamily="18" charset="0"/>
              </a:endParaRPr>
            </a:p>
          </p:txBody>
        </p:sp>
      </p:grpSp>
    </p:spTree>
    <p:extLst>
      <p:ext uri="{BB962C8B-B14F-4D97-AF65-F5344CB8AC3E}">
        <p14:creationId xmlns:p14="http://schemas.microsoft.com/office/powerpoint/2010/main" val="352451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grayscl/>
            <a:extLst>
              <a:ext uri="{28A0092B-C50C-407E-A947-70E740481C1C}">
                <a14:useLocalDpi xmlns:a14="http://schemas.microsoft.com/office/drawing/2010/main" val="0"/>
              </a:ext>
            </a:extLst>
          </a:blip>
          <a:srcRect l="27451" t="27451" r="43872" b="43872"/>
          <a:stretch/>
        </p:blipFill>
        <p:spPr>
          <a:xfrm>
            <a:off x="4927334" y="3063499"/>
            <a:ext cx="1838267" cy="1838267"/>
          </a:xfrm>
          <a:prstGeom prst="rect">
            <a:avLst/>
          </a:prstGeom>
          <a:ln w="19050">
            <a:solidFill>
              <a:schemeClr val="accent4">
                <a:lumMod val="75000"/>
              </a:schemeClr>
            </a:solidFill>
          </a:ln>
        </p:spPr>
      </p:pic>
      <p:pic>
        <p:nvPicPr>
          <p:cNvPr id="9" name="Picture 8"/>
          <p:cNvPicPr>
            <a:picLocks noChangeAspect="1"/>
          </p:cNvPicPr>
          <p:nvPr/>
        </p:nvPicPr>
        <p:blipFill rotWithShape="1">
          <a:blip r:embed="rId3">
            <a:grayscl/>
            <a:extLst>
              <a:ext uri="{28A0092B-C50C-407E-A947-70E740481C1C}">
                <a14:useLocalDpi xmlns:a14="http://schemas.microsoft.com/office/drawing/2010/main" val="0"/>
              </a:ext>
            </a:extLst>
          </a:blip>
          <a:srcRect l="57475" t="31863" r="13849" b="39460"/>
          <a:stretch/>
        </p:blipFill>
        <p:spPr>
          <a:xfrm>
            <a:off x="6844572" y="3063499"/>
            <a:ext cx="1838267" cy="1838267"/>
          </a:xfrm>
          <a:prstGeom prst="rect">
            <a:avLst/>
          </a:prstGeom>
          <a:ln w="19050">
            <a:solidFill>
              <a:srgbClr val="00B0F0"/>
            </a:solidFill>
          </a:ln>
        </p:spPr>
      </p:pic>
      <p:grpSp>
        <p:nvGrpSpPr>
          <p:cNvPr id="44" name="Group 43"/>
          <p:cNvGrpSpPr/>
          <p:nvPr/>
        </p:nvGrpSpPr>
        <p:grpSpPr>
          <a:xfrm>
            <a:off x="5541551" y="391035"/>
            <a:ext cx="2527069" cy="2527069"/>
            <a:chOff x="5114175" y="374101"/>
            <a:chExt cx="2527069" cy="2527069"/>
          </a:xfrm>
        </p:grpSpPr>
        <p:pic>
          <p:nvPicPr>
            <p:cNvPr id="17" name="Picture 16"/>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114175" y="374101"/>
              <a:ext cx="2527069" cy="2527069"/>
            </a:xfrm>
            <a:prstGeom prst="rect">
              <a:avLst/>
            </a:prstGeom>
          </p:spPr>
        </p:pic>
        <p:sp>
          <p:nvSpPr>
            <p:cNvPr id="19" name="Rectangle 18"/>
            <p:cNvSpPr/>
            <p:nvPr/>
          </p:nvSpPr>
          <p:spPr>
            <a:xfrm>
              <a:off x="5785135" y="1040909"/>
              <a:ext cx="724426" cy="724427"/>
            </a:xfrm>
            <a:prstGeom prst="rect">
              <a:avLst/>
            </a:prstGeom>
            <a:noFill/>
            <a:ln w="1905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6576950" y="1209380"/>
              <a:ext cx="724426" cy="724427"/>
            </a:xfrm>
            <a:prstGeom prst="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Content Placeholder 2"/>
          <p:cNvSpPr txBox="1">
            <a:spLocks/>
          </p:cNvSpPr>
          <p:nvPr/>
        </p:nvSpPr>
        <p:spPr>
          <a:xfrm>
            <a:off x="4927334" y="-9075"/>
            <a:ext cx="3755505" cy="400110"/>
          </a:xfrm>
          <a:prstGeom prst="rect">
            <a:avLst/>
          </a:prstGeom>
          <a:noFill/>
        </p:spPr>
        <p:txBody>
          <a:bodyPr wrap="square" rtlCol="0">
            <a:spAutoFit/>
          </a:bodyPr>
          <a:lstStyle>
            <a:defPPr>
              <a:defRPr lang="en-US"/>
            </a:defPPr>
            <a:lvl1pPr algn="ctr">
              <a:defRPr sz="2000">
                <a:solidFill>
                  <a:schemeClr val="bg1"/>
                </a:solidFill>
                <a:latin typeface="Franklin Gothic Book" panose="020B0503020102020204" pitchFamily="34" charset="0"/>
              </a:defRPr>
            </a:lvl1pPr>
          </a:lstStyle>
          <a:p>
            <a:r>
              <a:rPr lang="en-US" dirty="0" smtClean="0"/>
              <a:t>Our rendering: 1080</a:t>
            </a:r>
            <a:r>
              <a:rPr lang="en-US" baseline="30000" dirty="0" smtClean="0"/>
              <a:t>2</a:t>
            </a:r>
            <a:endParaRPr lang="en-US" baseline="30000" dirty="0"/>
          </a:p>
        </p:txBody>
      </p:sp>
      <p:sp>
        <p:nvSpPr>
          <p:cNvPr id="3" name="Content Placeholder 2"/>
          <p:cNvSpPr>
            <a:spLocks noGrp="1"/>
          </p:cNvSpPr>
          <p:nvPr>
            <p:ph sz="half" idx="1"/>
          </p:nvPr>
        </p:nvSpPr>
        <p:spPr>
          <a:xfrm>
            <a:off x="457200" y="190980"/>
            <a:ext cx="4622800" cy="4755670"/>
          </a:xfrm>
        </p:spPr>
        <p:txBody>
          <a:bodyPr/>
          <a:lstStyle/>
          <a:p>
            <a:pPr marL="0" indent="0">
              <a:buNone/>
            </a:pPr>
            <a:r>
              <a:rPr lang="en-US" dirty="0"/>
              <a:t>A new </a:t>
            </a:r>
            <a:r>
              <a:rPr lang="en-US" i="1" dirty="0"/>
              <a:t>theoretical </a:t>
            </a:r>
            <a:r>
              <a:rPr lang="en-US" i="1" dirty="0" smtClean="0"/>
              <a:t>framework</a:t>
            </a:r>
            <a:br>
              <a:rPr lang="en-US" i="1" dirty="0" smtClean="0"/>
            </a:br>
            <a:endParaRPr lang="en-US" dirty="0" smtClean="0"/>
          </a:p>
          <a:p>
            <a:pPr marL="0" indent="0">
              <a:buNone/>
            </a:pPr>
            <a:endParaRPr lang="en-US" dirty="0" smtClean="0"/>
          </a:p>
          <a:p>
            <a:pPr marL="0" indent="0">
              <a:buNone/>
            </a:pPr>
            <a:r>
              <a:rPr lang="en-US" sz="2400" dirty="0" smtClean="0"/>
              <a:t>Why this is possible?</a:t>
            </a:r>
          </a:p>
          <a:p>
            <a:pPr marL="0" indent="0">
              <a:buNone/>
            </a:pPr>
            <a:r>
              <a:rPr lang="en-US" sz="2400" dirty="0" smtClean="0"/>
              <a:t>What is the real resolution?</a:t>
            </a:r>
          </a:p>
          <a:p>
            <a:pPr marL="0" indent="0">
              <a:buNone/>
            </a:pPr>
            <a:r>
              <a:rPr lang="en-US" sz="2400" dirty="0" smtClean="0"/>
              <a:t>Implications to light field imaging</a:t>
            </a:r>
            <a:endParaRPr lang="en-US" sz="2400" dirty="0"/>
          </a:p>
          <a:p>
            <a:pPr lvl="1"/>
            <a:endParaRPr lang="en-US" sz="2000" dirty="0"/>
          </a:p>
        </p:txBody>
      </p:sp>
    </p:spTree>
    <p:extLst>
      <p:ext uri="{BB962C8B-B14F-4D97-AF65-F5344CB8AC3E}">
        <p14:creationId xmlns:p14="http://schemas.microsoft.com/office/powerpoint/2010/main" val="3687687535"/>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Light Field of </a:t>
            </a:r>
            <a:r>
              <a:rPr lang="en-US" altLang="zh-TW" dirty="0" smtClean="0"/>
              <a:t>One Ray</a:t>
            </a:r>
            <a:endParaRPr lang="en-US" dirty="0"/>
          </a:p>
        </p:txBody>
      </p:sp>
      <p:cxnSp>
        <p:nvCxnSpPr>
          <p:cNvPr id="20" name="Straight Arrow Connector 19"/>
          <p:cNvCxnSpPr/>
          <p:nvPr/>
        </p:nvCxnSpPr>
        <p:spPr>
          <a:xfrm flipV="1">
            <a:off x="2179311"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025978"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5649383" y="2699177"/>
            <a:ext cx="2514600" cy="369332"/>
            <a:chOff x="6292850" y="2829567"/>
            <a:chExt cx="2514600" cy="369332"/>
          </a:xfrm>
        </p:grpSpPr>
        <p:cxnSp>
          <p:nvCxnSpPr>
            <p:cNvPr id="7" name="Straight Arrow Connector 6"/>
            <p:cNvCxnSpPr/>
            <p:nvPr/>
          </p:nvCxnSpPr>
          <p:spPr>
            <a:xfrm>
              <a:off x="6292850" y="282956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440262" y="282956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x</a:t>
              </a:r>
              <a:endParaRPr lang="en-US" dirty="0">
                <a:solidFill>
                  <a:schemeClr val="bg1"/>
                </a:solidFill>
                <a:latin typeface="cmmi9" panose="020B0500000000000000" pitchFamily="34" charset="0"/>
                <a:cs typeface="Times New Roman" panose="02020603050405020304" pitchFamily="18" charset="0"/>
              </a:endParaRPr>
            </a:p>
          </p:txBody>
        </p:sp>
        <p:cxnSp>
          <p:nvCxnSpPr>
            <p:cNvPr id="40" name="Straight Arrow Connector 39"/>
            <p:cNvCxnSpPr/>
            <p:nvPr/>
          </p:nvCxnSpPr>
          <p:spPr>
            <a:xfrm flipV="1">
              <a:off x="6607386" y="2829567"/>
              <a:ext cx="1170432" cy="0"/>
            </a:xfrm>
            <a:prstGeom prst="straightConnector1">
              <a:avLst/>
            </a:prstGeom>
            <a:ln w="28575" cap="rnd">
              <a:solidFill>
                <a:srgbClr val="00B050"/>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5596731" y="1419017"/>
            <a:ext cx="1532202" cy="2560320"/>
            <a:chOff x="6240198" y="1549407"/>
            <a:chExt cx="1532202" cy="2560320"/>
          </a:xfrm>
        </p:grpSpPr>
        <p:grpSp>
          <p:nvGrpSpPr>
            <p:cNvPr id="28" name="Group 27"/>
            <p:cNvGrpSpPr/>
            <p:nvPr/>
          </p:nvGrpSpPr>
          <p:grpSpPr>
            <a:xfrm>
              <a:off x="6240198" y="1549407"/>
              <a:ext cx="367188" cy="2560320"/>
              <a:chOff x="6240198" y="1549407"/>
              <a:chExt cx="367188" cy="2560320"/>
            </a:xfrm>
          </p:grpSpPr>
          <p:cxnSp>
            <p:nvCxnSpPr>
              <p:cNvPr id="8" name="Straight Arrow Connector 7"/>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40198" y="154940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u</a:t>
                </a:r>
                <a:endParaRPr lang="en-US" dirty="0">
                  <a:solidFill>
                    <a:schemeClr val="bg1"/>
                  </a:solidFill>
                  <a:latin typeface="cmmi9" panose="020B0500000000000000" pitchFamily="34" charset="0"/>
                  <a:cs typeface="Times New Roman" panose="02020603050405020304" pitchFamily="18" charset="0"/>
                </a:endParaRPr>
              </a:p>
            </p:txBody>
          </p:sp>
        </p:grpSp>
        <p:cxnSp>
          <p:nvCxnSpPr>
            <p:cNvPr id="42" name="Straight Arrow Connector 41"/>
            <p:cNvCxnSpPr/>
            <p:nvPr/>
          </p:nvCxnSpPr>
          <p:spPr>
            <a:xfrm flipV="1">
              <a:off x="7772400" y="2266950"/>
              <a:ext cx="0" cy="510964"/>
            </a:xfrm>
            <a:prstGeom prst="straightConnector1">
              <a:avLst/>
            </a:prstGeom>
            <a:ln w="28575" cap="rnd">
              <a:solidFill>
                <a:srgbClr val="00B050"/>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43" name="Oval 42"/>
          <p:cNvSpPr/>
          <p:nvPr/>
        </p:nvSpPr>
        <p:spPr>
          <a:xfrm>
            <a:off x="7082895" y="2090822"/>
            <a:ext cx="92076" cy="9207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flipV="1">
            <a:off x="1126057" y="1861094"/>
            <a:ext cx="2699174" cy="1550589"/>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2209800" y="2299313"/>
            <a:ext cx="1155560" cy="510964"/>
            <a:chOff x="2209800" y="2429703"/>
            <a:chExt cx="1155560" cy="510964"/>
          </a:xfrm>
        </p:grpSpPr>
        <p:sp>
          <p:nvSpPr>
            <p:cNvPr id="23" name="TextBox 22"/>
            <p:cNvSpPr txBox="1"/>
            <p:nvPr/>
          </p:nvSpPr>
          <p:spPr>
            <a:xfrm>
              <a:off x="2998172" y="2500519"/>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u</a:t>
              </a:r>
              <a:endParaRPr lang="en-US" dirty="0">
                <a:solidFill>
                  <a:schemeClr val="bg1"/>
                </a:solidFill>
                <a:latin typeface="cmmi9" panose="020B0500000000000000" pitchFamily="34" charset="0"/>
                <a:cs typeface="Times New Roman" panose="02020603050405020304" pitchFamily="18" charset="0"/>
              </a:endParaRPr>
            </a:p>
          </p:txBody>
        </p:sp>
        <p:cxnSp>
          <p:nvCxnSpPr>
            <p:cNvPr id="36" name="Straight Arrow Connector 35"/>
            <p:cNvCxnSpPr/>
            <p:nvPr/>
          </p:nvCxnSpPr>
          <p:spPr>
            <a:xfrm flipH="1">
              <a:off x="2209800" y="2940667"/>
              <a:ext cx="816179" cy="0"/>
            </a:xfrm>
            <a:prstGeom prst="straightConnector1">
              <a:avLst/>
            </a:prstGeom>
            <a:ln w="28575" cap="rnd">
              <a:solidFill>
                <a:schemeClr val="bg1"/>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3025978" y="2429703"/>
              <a:ext cx="0" cy="510964"/>
            </a:xfrm>
            <a:prstGeom prst="straightConnector1">
              <a:avLst/>
            </a:prstGeom>
            <a:ln w="28575" cap="rnd">
              <a:solidFill>
                <a:srgbClr val="00B050"/>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2104093" y="2810277"/>
            <a:ext cx="367188" cy="1169060"/>
            <a:chOff x="2104093" y="2940667"/>
            <a:chExt cx="367188" cy="1169060"/>
          </a:xfrm>
        </p:grpSpPr>
        <p:sp>
          <p:nvSpPr>
            <p:cNvPr id="22" name="TextBox 21"/>
            <p:cNvSpPr txBox="1"/>
            <p:nvPr/>
          </p:nvSpPr>
          <p:spPr>
            <a:xfrm>
              <a:off x="2104093" y="3340531"/>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x</a:t>
              </a:r>
              <a:endParaRPr lang="en-US" dirty="0">
                <a:solidFill>
                  <a:schemeClr val="bg1"/>
                </a:solidFill>
                <a:latin typeface="cmmi9" panose="020B0500000000000000" pitchFamily="34" charset="0"/>
                <a:cs typeface="Times New Roman" panose="02020603050405020304" pitchFamily="18" charset="0"/>
              </a:endParaRPr>
            </a:p>
          </p:txBody>
        </p:sp>
        <p:cxnSp>
          <p:nvCxnSpPr>
            <p:cNvPr id="30" name="Straight Arrow Connector 29"/>
            <p:cNvCxnSpPr/>
            <p:nvPr/>
          </p:nvCxnSpPr>
          <p:spPr>
            <a:xfrm flipV="1">
              <a:off x="2179311" y="2940667"/>
              <a:ext cx="0" cy="1169060"/>
            </a:xfrm>
            <a:prstGeom prst="straightConnector1">
              <a:avLst/>
            </a:prstGeom>
            <a:ln w="28575" cap="rnd">
              <a:solidFill>
                <a:srgbClr val="00B050"/>
              </a:solidFill>
              <a:prstDash val="sysDash"/>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6778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down)">
                                      <p:cBhvr>
                                        <p:cTn id="20" dur="500"/>
                                        <p:tgtEl>
                                          <p:spTgt spid="45"/>
                                        </p:tgtEl>
                                      </p:cBhvr>
                                    </p:animEffect>
                                  </p:childTnLst>
                                </p:cTn>
                              </p:par>
                              <p:par>
                                <p:cTn id="21" presetID="22" presetClass="entr" presetSubtype="8"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down)">
                                      <p:cBhvr>
                                        <p:cTn id="28" dur="500"/>
                                        <p:tgtEl>
                                          <p:spTgt spid="46"/>
                                        </p:tgtEl>
                                      </p:cBhvr>
                                    </p:animEffect>
                                  </p:childTnLst>
                                </p:cTn>
                              </p:par>
                              <p:par>
                                <p:cTn id="29" presetID="22" presetClass="entr" presetSubtype="4"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6" presetClass="entr" presetSubtype="16" fill="hold" grpId="0" nodeType="withEffect">
                                  <p:stCondLst>
                                    <p:cond delay="50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Arrow Connector 100"/>
          <p:cNvCxnSpPr/>
          <p:nvPr/>
        </p:nvCxnSpPr>
        <p:spPr>
          <a:xfrm>
            <a:off x="5649383"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179311"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025978"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smtClean="0"/>
              <a:t>Light Field of a Point</a:t>
            </a:r>
            <a:endParaRPr lang="en-US" dirty="0"/>
          </a:p>
        </p:txBody>
      </p:sp>
      <p:cxnSp>
        <p:nvCxnSpPr>
          <p:cNvPr id="15" name="Straight Arrow Connector 14"/>
          <p:cNvCxnSpPr>
            <a:stCxn id="24" idx="6"/>
            <a:endCxn id="5" idx="1"/>
          </p:cNvCxnSpPr>
          <p:nvPr/>
        </p:nvCxnSpPr>
        <p:spPr>
          <a:xfrm flipV="1">
            <a:off x="1126057" y="1861094"/>
            <a:ext cx="2699173" cy="1550589"/>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5596731" y="1419017"/>
            <a:ext cx="367188" cy="2560320"/>
            <a:chOff x="6240198" y="1549407"/>
            <a:chExt cx="367188" cy="2560320"/>
          </a:xfrm>
        </p:grpSpPr>
        <p:cxnSp>
          <p:nvCxnSpPr>
            <p:cNvPr id="8" name="Straight Arrow Connector 7"/>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40198" y="154940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u</a:t>
              </a:r>
              <a:endParaRPr lang="en-US" dirty="0">
                <a:solidFill>
                  <a:schemeClr val="bg1"/>
                </a:solidFill>
                <a:latin typeface="cmmi9" panose="020B0500000000000000" pitchFamily="34" charset="0"/>
                <a:cs typeface="Times New Roman" panose="02020603050405020304" pitchFamily="18" charset="0"/>
              </a:endParaRPr>
            </a:p>
          </p:txBody>
        </p:sp>
      </p:grpSp>
      <p:sp>
        <p:nvSpPr>
          <p:cNvPr id="24" name="Oval 23"/>
          <p:cNvSpPr/>
          <p:nvPr/>
        </p:nvSpPr>
        <p:spPr>
          <a:xfrm>
            <a:off x="970344" y="3333826"/>
            <a:ext cx="155713" cy="15571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825230" y="170922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826174" y="201296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825231" y="231670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825230" y="262098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826174" y="2924725"/>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825231" y="3228468"/>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a:stCxn id="24" idx="6"/>
            <a:endCxn id="31" idx="1"/>
          </p:cNvCxnSpPr>
          <p:nvPr/>
        </p:nvCxnSpPr>
        <p:spPr>
          <a:xfrm flipV="1">
            <a:off x="1126057" y="2164838"/>
            <a:ext cx="2700117" cy="1246845"/>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4" idx="6"/>
            <a:endCxn id="32" idx="1"/>
          </p:cNvCxnSpPr>
          <p:nvPr/>
        </p:nvCxnSpPr>
        <p:spPr>
          <a:xfrm flipV="1">
            <a:off x="1126057" y="2468581"/>
            <a:ext cx="2699174" cy="943102"/>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24" idx="6"/>
            <a:endCxn id="35" idx="1"/>
          </p:cNvCxnSpPr>
          <p:nvPr/>
        </p:nvCxnSpPr>
        <p:spPr>
          <a:xfrm flipV="1">
            <a:off x="1126057" y="2772853"/>
            <a:ext cx="2699173" cy="638830"/>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24" idx="6"/>
            <a:endCxn id="37" idx="1"/>
          </p:cNvCxnSpPr>
          <p:nvPr/>
        </p:nvCxnSpPr>
        <p:spPr>
          <a:xfrm flipV="1">
            <a:off x="1126057" y="3076597"/>
            <a:ext cx="2700117" cy="335086"/>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24" idx="6"/>
            <a:endCxn id="38" idx="1"/>
          </p:cNvCxnSpPr>
          <p:nvPr/>
        </p:nvCxnSpPr>
        <p:spPr>
          <a:xfrm flipV="1">
            <a:off x="1126057" y="3380340"/>
            <a:ext cx="2699174" cy="31343"/>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7082895" y="2090822"/>
            <a:ext cx="92076" cy="9207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485535" y="2653139"/>
            <a:ext cx="92076" cy="9207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612825" y="2528377"/>
            <a:ext cx="92076" cy="9207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730009" y="2422543"/>
            <a:ext cx="92076" cy="9207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6844539" y="2316709"/>
            <a:ext cx="92076" cy="9207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960196" y="2208230"/>
            <a:ext cx="92076" cy="9207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3824285" y="353221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825229" y="383595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3824286" y="413969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824285" y="448969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Arrow Connector 84"/>
          <p:cNvCxnSpPr>
            <a:stCxn id="24" idx="6"/>
            <a:endCxn id="78" idx="1"/>
          </p:cNvCxnSpPr>
          <p:nvPr/>
        </p:nvCxnSpPr>
        <p:spPr>
          <a:xfrm>
            <a:off x="1126057" y="3411683"/>
            <a:ext cx="2698228" cy="272401"/>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24" idx="6"/>
            <a:endCxn id="79" idx="1"/>
          </p:cNvCxnSpPr>
          <p:nvPr/>
        </p:nvCxnSpPr>
        <p:spPr>
          <a:xfrm>
            <a:off x="1126057" y="3411683"/>
            <a:ext cx="2699172" cy="576145"/>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24" idx="6"/>
            <a:endCxn id="80" idx="1"/>
          </p:cNvCxnSpPr>
          <p:nvPr/>
        </p:nvCxnSpPr>
        <p:spPr>
          <a:xfrm>
            <a:off x="1126057" y="3411683"/>
            <a:ext cx="2698229" cy="879888"/>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5158894" y="1778343"/>
            <a:ext cx="2356119" cy="2200994"/>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7796795" y="269917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x</a:t>
            </a:r>
            <a:endParaRPr lang="en-US" dirty="0">
              <a:solidFill>
                <a:schemeClr val="bg1"/>
              </a:solidFill>
              <a:latin typeface="cmmi9" panose="020B0500000000000000" pitchFamily="34" charset="0"/>
              <a:cs typeface="Times New Roman" panose="02020603050405020304" pitchFamily="18" charset="0"/>
            </a:endParaRPr>
          </a:p>
        </p:txBody>
      </p:sp>
      <p:sp>
        <p:nvSpPr>
          <p:cNvPr id="129" name="Rectangle 128"/>
          <p:cNvSpPr/>
          <p:nvPr/>
        </p:nvSpPr>
        <p:spPr>
          <a:xfrm>
            <a:off x="4902200" y="1491560"/>
            <a:ext cx="694531" cy="2550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1" y="4011080"/>
            <a:ext cx="9144001" cy="113242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9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500"/>
                                        <p:tgtEl>
                                          <p:spTgt spid="6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left)">
                                      <p:cBhvr>
                                        <p:cTn id="14" dur="500"/>
                                        <p:tgtEl>
                                          <p:spTgt spid="4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par>
                                <p:cTn id="22" presetID="22" presetClass="entr" presetSubtype="8"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left)">
                                      <p:cBhvr>
                                        <p:cTn id="31" dur="500"/>
                                        <p:tgtEl>
                                          <p:spTgt spid="62"/>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500"/>
                                        <p:tgtEl>
                                          <p:spTgt spid="85"/>
                                        </p:tgtEl>
                                      </p:cBhvr>
                                    </p:animEffect>
                                  </p:childTnLst>
                                </p:cTn>
                              </p:par>
                              <p:par>
                                <p:cTn id="44" presetID="22" presetClass="entr" presetSubtype="8"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left)">
                                      <p:cBhvr>
                                        <p:cTn id="46" dur="500"/>
                                        <p:tgtEl>
                                          <p:spTgt spid="88"/>
                                        </p:tgtEl>
                                      </p:cBhvr>
                                    </p:animEffect>
                                  </p:childTnLst>
                                </p:cTn>
                              </p:par>
                              <p:par>
                                <p:cTn id="47" presetID="22" presetClass="entr" presetSubtype="8" fill="hold" nodeType="with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wipe(left)">
                                      <p:cBhvr>
                                        <p:cTn id="49" dur="500"/>
                                        <p:tgtEl>
                                          <p:spTgt spid="91"/>
                                        </p:tgtEl>
                                      </p:cBhvr>
                                    </p:animEffect>
                                  </p:childTnLst>
                                </p:cTn>
                              </p:par>
                              <p:par>
                                <p:cTn id="50" presetID="22" presetClass="entr" presetSubtype="1" fill="hold" nodeType="with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wipe(up)">
                                      <p:cBhvr>
                                        <p:cTn id="52" dur="500"/>
                                        <p:tgtEl>
                                          <p:spTgt spid="95"/>
                                        </p:tgtEl>
                                      </p:cBhvr>
                                    </p:animEffect>
                                  </p:childTnLst>
                                </p:cTn>
                              </p:par>
                              <p:par>
                                <p:cTn id="53" presetID="10" presetClass="exit" presetSubtype="0" fill="hold" grpId="1" nodeType="withEffect">
                                  <p:stCondLst>
                                    <p:cond delay="0"/>
                                  </p:stCondLst>
                                  <p:childTnLst>
                                    <p:animEffect transition="out" filter="fade">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64"/>
                                        </p:tgtEl>
                                      </p:cBhvr>
                                    </p:animEffect>
                                    <p:set>
                                      <p:cBhvr>
                                        <p:cTn id="58" dur="1" fill="hold">
                                          <p:stCondLst>
                                            <p:cond delay="499"/>
                                          </p:stCondLst>
                                        </p:cTn>
                                        <p:tgtEl>
                                          <p:spTgt spid="6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63"/>
                                        </p:tgtEl>
                                      </p:cBhvr>
                                    </p:animEffect>
                                    <p:set>
                                      <p:cBhvr>
                                        <p:cTn id="61" dur="1" fill="hold">
                                          <p:stCondLst>
                                            <p:cond delay="499"/>
                                          </p:stCondLst>
                                        </p:cTn>
                                        <p:tgtEl>
                                          <p:spTgt spid="6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2"/>
                                        </p:tgtEl>
                                      </p:cBhvr>
                                    </p:animEffect>
                                    <p:set>
                                      <p:cBhvr>
                                        <p:cTn id="64" dur="1" fill="hold">
                                          <p:stCondLst>
                                            <p:cond delay="499"/>
                                          </p:stCondLst>
                                        </p:cTn>
                                        <p:tgtEl>
                                          <p:spTgt spid="6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7" grpId="1" animBg="1"/>
      <p:bldP spid="62" grpId="0" animBg="1"/>
      <p:bldP spid="62" grpId="1" animBg="1"/>
      <p:bldP spid="63" grpId="0" animBg="1"/>
      <p:bldP spid="63" grpId="1" animBg="1"/>
      <p:bldP spid="64" grpId="0" animBg="1"/>
      <p:bldP spid="64" grpId="1" animBg="1"/>
      <p:bldP spid="65" grpId="0" animBg="1"/>
      <p:bldP spid="6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817880" y="1554480"/>
            <a:ext cx="1246102" cy="2418080"/>
          </a:xfrm>
          <a:custGeom>
            <a:avLst/>
            <a:gdLst>
              <a:gd name="connsiteX0" fmla="*/ 0 w 1246102"/>
              <a:gd name="connsiteY0" fmla="*/ 2418080 h 2418080"/>
              <a:gd name="connsiteX1" fmla="*/ 203200 w 1246102"/>
              <a:gd name="connsiteY1" fmla="*/ 1879600 h 2418080"/>
              <a:gd name="connsiteX2" fmla="*/ 243840 w 1246102"/>
              <a:gd name="connsiteY2" fmla="*/ 1554480 h 2418080"/>
              <a:gd name="connsiteX3" fmla="*/ 213360 w 1246102"/>
              <a:gd name="connsiteY3" fmla="*/ 1356360 h 2418080"/>
              <a:gd name="connsiteX4" fmla="*/ 238760 w 1246102"/>
              <a:gd name="connsiteY4" fmla="*/ 1117600 h 2418080"/>
              <a:gd name="connsiteX5" fmla="*/ 1198880 w 1246102"/>
              <a:gd name="connsiteY5" fmla="*/ 731520 h 2418080"/>
              <a:gd name="connsiteX6" fmla="*/ 1010920 w 1246102"/>
              <a:gd name="connsiteY6" fmla="*/ 0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102" h="2418080">
                <a:moveTo>
                  <a:pt x="0" y="2418080"/>
                </a:moveTo>
                <a:cubicBezTo>
                  <a:pt x="81280" y="2220806"/>
                  <a:pt x="162560" y="2023533"/>
                  <a:pt x="203200" y="1879600"/>
                </a:cubicBezTo>
                <a:cubicBezTo>
                  <a:pt x="243840" y="1735667"/>
                  <a:pt x="242147" y="1641687"/>
                  <a:pt x="243840" y="1554480"/>
                </a:cubicBezTo>
                <a:cubicBezTo>
                  <a:pt x="245533" y="1467273"/>
                  <a:pt x="214207" y="1429173"/>
                  <a:pt x="213360" y="1356360"/>
                </a:cubicBezTo>
                <a:cubicBezTo>
                  <a:pt x="212513" y="1283547"/>
                  <a:pt x="74507" y="1221740"/>
                  <a:pt x="238760" y="1117600"/>
                </a:cubicBezTo>
                <a:cubicBezTo>
                  <a:pt x="403013" y="1013460"/>
                  <a:pt x="1070187" y="917787"/>
                  <a:pt x="1198880" y="731520"/>
                </a:cubicBezTo>
                <a:cubicBezTo>
                  <a:pt x="1327573" y="545253"/>
                  <a:pt x="1169246" y="272626"/>
                  <a:pt x="1010920" y="0"/>
                </a:cubicBezTo>
              </a:path>
            </a:pathLst>
          </a:custGeom>
          <a:noFill/>
          <a:ln w="28575">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7" name="Straight Arrow Connector 116"/>
          <p:cNvCxnSpPr/>
          <p:nvPr/>
        </p:nvCxnSpPr>
        <p:spPr>
          <a:xfrm>
            <a:off x="5649383"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179311"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025978"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en-US" dirty="0" smtClean="0"/>
              <a:t>Light Field of Many Points</a:t>
            </a:r>
            <a:endParaRPr lang="en-US" dirty="0"/>
          </a:p>
        </p:txBody>
      </p:sp>
      <p:cxnSp>
        <p:nvCxnSpPr>
          <p:cNvPr id="15" name="Straight Arrow Connector 14"/>
          <p:cNvCxnSpPr>
            <a:stCxn id="24" idx="6"/>
            <a:endCxn id="5" idx="1"/>
          </p:cNvCxnSpPr>
          <p:nvPr/>
        </p:nvCxnSpPr>
        <p:spPr>
          <a:xfrm flipV="1">
            <a:off x="1126057" y="1861094"/>
            <a:ext cx="2699173" cy="1550589"/>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5596731" y="1419017"/>
            <a:ext cx="367188" cy="2560320"/>
            <a:chOff x="6240198" y="1549407"/>
            <a:chExt cx="367188" cy="2560320"/>
          </a:xfrm>
        </p:grpSpPr>
        <p:cxnSp>
          <p:nvCxnSpPr>
            <p:cNvPr id="8" name="Straight Arrow Connector 7"/>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40198" y="154940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u</a:t>
              </a:r>
              <a:endParaRPr lang="en-US" dirty="0">
                <a:solidFill>
                  <a:schemeClr val="bg1"/>
                </a:solidFill>
                <a:latin typeface="cmmi9" panose="020B0500000000000000" pitchFamily="34" charset="0"/>
                <a:cs typeface="Times New Roman" panose="02020603050405020304" pitchFamily="18" charset="0"/>
              </a:endParaRPr>
            </a:p>
          </p:txBody>
        </p:sp>
      </p:grpSp>
      <p:sp>
        <p:nvSpPr>
          <p:cNvPr id="24" name="Oval 23"/>
          <p:cNvSpPr/>
          <p:nvPr/>
        </p:nvSpPr>
        <p:spPr>
          <a:xfrm>
            <a:off x="970344" y="3333826"/>
            <a:ext cx="155713" cy="15571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825230" y="170922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826174" y="201296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825231" y="231670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825230" y="262098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826174" y="2924725"/>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825231" y="3228468"/>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a:stCxn id="24" idx="6"/>
            <a:endCxn id="31" idx="1"/>
          </p:cNvCxnSpPr>
          <p:nvPr/>
        </p:nvCxnSpPr>
        <p:spPr>
          <a:xfrm flipV="1">
            <a:off x="1126057" y="2164838"/>
            <a:ext cx="2700117" cy="1246845"/>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4" idx="6"/>
            <a:endCxn id="32" idx="1"/>
          </p:cNvCxnSpPr>
          <p:nvPr/>
        </p:nvCxnSpPr>
        <p:spPr>
          <a:xfrm flipV="1">
            <a:off x="1126057" y="2468581"/>
            <a:ext cx="2699174" cy="943102"/>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24" idx="6"/>
            <a:endCxn id="37" idx="1"/>
          </p:cNvCxnSpPr>
          <p:nvPr/>
        </p:nvCxnSpPr>
        <p:spPr>
          <a:xfrm flipV="1">
            <a:off x="1126057" y="3076597"/>
            <a:ext cx="2700117" cy="335086"/>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3824285" y="353221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825229" y="383595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3824286" y="413969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824285" y="444397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Arrow Connector 84"/>
          <p:cNvCxnSpPr>
            <a:stCxn id="24" idx="6"/>
            <a:endCxn id="78" idx="1"/>
          </p:cNvCxnSpPr>
          <p:nvPr/>
        </p:nvCxnSpPr>
        <p:spPr>
          <a:xfrm>
            <a:off x="1126057" y="3411683"/>
            <a:ext cx="2698228" cy="272401"/>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24" idx="6"/>
            <a:endCxn id="79" idx="1"/>
          </p:cNvCxnSpPr>
          <p:nvPr/>
        </p:nvCxnSpPr>
        <p:spPr>
          <a:xfrm>
            <a:off x="1126057" y="3411683"/>
            <a:ext cx="2699172" cy="576145"/>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24" idx="6"/>
            <a:endCxn id="80" idx="1"/>
          </p:cNvCxnSpPr>
          <p:nvPr/>
        </p:nvCxnSpPr>
        <p:spPr>
          <a:xfrm>
            <a:off x="1126057" y="3411683"/>
            <a:ext cx="2698229" cy="879888"/>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5158894" y="1778343"/>
            <a:ext cx="2356119" cy="2200994"/>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825230" y="171475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826174" y="201849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825231" y="232223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825230" y="262651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826174" y="2930255"/>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825231" y="3233998"/>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824285" y="353774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3825229" y="384148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3824286" y="414522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3824285" y="444950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Arrow Connector 47"/>
          <p:cNvCxnSpPr>
            <a:stCxn id="24" idx="6"/>
            <a:endCxn id="35" idx="1"/>
          </p:cNvCxnSpPr>
          <p:nvPr/>
        </p:nvCxnSpPr>
        <p:spPr>
          <a:xfrm flipV="1">
            <a:off x="1126057" y="2772853"/>
            <a:ext cx="2699173" cy="638830"/>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a:off x="7416952" y="1799701"/>
            <a:ext cx="397782" cy="2413309"/>
          </a:xfrm>
          <a:prstGeom prst="straightConnector1">
            <a:avLst/>
          </a:prstGeom>
          <a:ln w="28575" cap="rnd">
            <a:solidFill>
              <a:schemeClr val="accent1">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7796795" y="269917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x</a:t>
            </a:r>
            <a:endParaRPr lang="en-US" dirty="0">
              <a:solidFill>
                <a:schemeClr val="bg1"/>
              </a:solidFill>
              <a:latin typeface="cmmi9" panose="020B0500000000000000" pitchFamily="34" charset="0"/>
              <a:cs typeface="Times New Roman" panose="02020603050405020304" pitchFamily="18" charset="0"/>
            </a:endParaRPr>
          </a:p>
        </p:txBody>
      </p:sp>
      <p:sp>
        <p:nvSpPr>
          <p:cNvPr id="131" name="Rectangle 130"/>
          <p:cNvSpPr/>
          <p:nvPr/>
        </p:nvSpPr>
        <p:spPr>
          <a:xfrm>
            <a:off x="4902200" y="1491560"/>
            <a:ext cx="694531" cy="2550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3825230" y="170922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3826174" y="201296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3825231" y="231670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3825230" y="262098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3826174" y="2924725"/>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3825231" y="3228468"/>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3824285" y="353221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3825229" y="383595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3824286" y="413969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24" idx="6"/>
            <a:endCxn id="38" idx="1"/>
          </p:cNvCxnSpPr>
          <p:nvPr/>
        </p:nvCxnSpPr>
        <p:spPr>
          <a:xfrm flipV="1">
            <a:off x="1126057" y="3380340"/>
            <a:ext cx="2699174" cy="31343"/>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41" name="Group 240"/>
          <p:cNvGrpSpPr/>
          <p:nvPr/>
        </p:nvGrpSpPr>
        <p:grpSpPr>
          <a:xfrm>
            <a:off x="970344" y="1852627"/>
            <a:ext cx="2855830" cy="2430477"/>
            <a:chOff x="970344" y="1983017"/>
            <a:chExt cx="2855830" cy="2430477"/>
          </a:xfrm>
        </p:grpSpPr>
        <p:cxnSp>
          <p:nvCxnSpPr>
            <p:cNvPr id="203" name="Straight Arrow Connector 202"/>
            <p:cNvCxnSpPr>
              <a:stCxn id="204" idx="6"/>
              <a:endCxn id="205" idx="1"/>
            </p:cNvCxnSpPr>
            <p:nvPr/>
          </p:nvCxnSpPr>
          <p:spPr>
            <a:xfrm flipV="1">
              <a:off x="1126057" y="1983017"/>
              <a:ext cx="2699173" cy="1026213"/>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04" name="Oval 203"/>
            <p:cNvSpPr/>
            <p:nvPr/>
          </p:nvSpPr>
          <p:spPr>
            <a:xfrm>
              <a:off x="970344" y="2931373"/>
              <a:ext cx="155713" cy="15571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Arrow Connector 210"/>
            <p:cNvCxnSpPr>
              <a:stCxn id="204" idx="6"/>
              <a:endCxn id="206" idx="1"/>
            </p:cNvCxnSpPr>
            <p:nvPr/>
          </p:nvCxnSpPr>
          <p:spPr>
            <a:xfrm flipV="1">
              <a:off x="1126057" y="2286761"/>
              <a:ext cx="2700117" cy="722469"/>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2" name="Straight Arrow Connector 211"/>
            <p:cNvCxnSpPr>
              <a:stCxn id="204" idx="6"/>
              <a:endCxn id="207" idx="1"/>
            </p:cNvCxnSpPr>
            <p:nvPr/>
          </p:nvCxnSpPr>
          <p:spPr>
            <a:xfrm flipV="1">
              <a:off x="1126057" y="2590504"/>
              <a:ext cx="2699174" cy="418726"/>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a:stCxn id="204" idx="6"/>
              <a:endCxn id="208" idx="1"/>
            </p:cNvCxnSpPr>
            <p:nvPr/>
          </p:nvCxnSpPr>
          <p:spPr>
            <a:xfrm flipV="1">
              <a:off x="1126057" y="2894776"/>
              <a:ext cx="2699173" cy="114454"/>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a:stCxn id="204" idx="6"/>
              <a:endCxn id="209" idx="1"/>
            </p:cNvCxnSpPr>
            <p:nvPr/>
          </p:nvCxnSpPr>
          <p:spPr>
            <a:xfrm>
              <a:off x="1126057" y="3009230"/>
              <a:ext cx="2700117" cy="189290"/>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a:stCxn id="204" idx="6"/>
              <a:endCxn id="210" idx="1"/>
            </p:cNvCxnSpPr>
            <p:nvPr/>
          </p:nvCxnSpPr>
          <p:spPr>
            <a:xfrm>
              <a:off x="1126057" y="3009230"/>
              <a:ext cx="2699174" cy="493033"/>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a:stCxn id="204" idx="6"/>
              <a:endCxn id="216" idx="1"/>
            </p:cNvCxnSpPr>
            <p:nvPr/>
          </p:nvCxnSpPr>
          <p:spPr>
            <a:xfrm>
              <a:off x="1126057" y="3009230"/>
              <a:ext cx="2698228" cy="796777"/>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0" name="Straight Arrow Connector 219"/>
            <p:cNvCxnSpPr>
              <a:stCxn id="204" idx="6"/>
              <a:endCxn id="217" idx="1"/>
            </p:cNvCxnSpPr>
            <p:nvPr/>
          </p:nvCxnSpPr>
          <p:spPr>
            <a:xfrm>
              <a:off x="1126057" y="3009230"/>
              <a:ext cx="2699172" cy="1100521"/>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1" name="Straight Arrow Connector 220"/>
            <p:cNvCxnSpPr>
              <a:stCxn id="204" idx="6"/>
              <a:endCxn id="218" idx="1"/>
            </p:cNvCxnSpPr>
            <p:nvPr/>
          </p:nvCxnSpPr>
          <p:spPr>
            <a:xfrm>
              <a:off x="1126057" y="3009230"/>
              <a:ext cx="2698229" cy="1404264"/>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16" name="Group 115"/>
          <p:cNvGrpSpPr/>
          <p:nvPr/>
        </p:nvGrpSpPr>
        <p:grpSpPr>
          <a:xfrm>
            <a:off x="1943630" y="1858157"/>
            <a:ext cx="1882544" cy="2430477"/>
            <a:chOff x="1943630" y="1988547"/>
            <a:chExt cx="1882544" cy="2430477"/>
          </a:xfrm>
        </p:grpSpPr>
        <p:cxnSp>
          <p:nvCxnSpPr>
            <p:cNvPr id="55" name="Straight Arrow Connector 54"/>
            <p:cNvCxnSpPr>
              <a:stCxn id="42" idx="6"/>
              <a:endCxn id="47" idx="1"/>
            </p:cNvCxnSpPr>
            <p:nvPr/>
          </p:nvCxnSpPr>
          <p:spPr>
            <a:xfrm>
              <a:off x="2099343" y="2430696"/>
              <a:ext cx="1725887" cy="469610"/>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2" idx="6"/>
              <a:endCxn id="43" idx="1"/>
            </p:cNvCxnSpPr>
            <p:nvPr/>
          </p:nvCxnSpPr>
          <p:spPr>
            <a:xfrm flipV="1">
              <a:off x="2099343" y="1988547"/>
              <a:ext cx="1725887" cy="442149"/>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943630" y="2352839"/>
              <a:ext cx="155713" cy="155713"/>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Arrow Connector 52"/>
            <p:cNvCxnSpPr>
              <a:stCxn id="42" idx="6"/>
              <a:endCxn id="45" idx="1"/>
            </p:cNvCxnSpPr>
            <p:nvPr/>
          </p:nvCxnSpPr>
          <p:spPr>
            <a:xfrm flipV="1">
              <a:off x="2099343" y="2292291"/>
              <a:ext cx="1726831" cy="138405"/>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2" idx="6"/>
              <a:endCxn id="46" idx="1"/>
            </p:cNvCxnSpPr>
            <p:nvPr/>
          </p:nvCxnSpPr>
          <p:spPr>
            <a:xfrm>
              <a:off x="2099343" y="2430696"/>
              <a:ext cx="1725888" cy="165338"/>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2" idx="6"/>
              <a:endCxn id="51" idx="1"/>
            </p:cNvCxnSpPr>
            <p:nvPr/>
          </p:nvCxnSpPr>
          <p:spPr>
            <a:xfrm>
              <a:off x="2099343" y="2430696"/>
              <a:ext cx="1726831" cy="773354"/>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2" idx="6"/>
              <a:endCxn id="52" idx="1"/>
            </p:cNvCxnSpPr>
            <p:nvPr/>
          </p:nvCxnSpPr>
          <p:spPr>
            <a:xfrm>
              <a:off x="2099343" y="2430696"/>
              <a:ext cx="1725888" cy="1077097"/>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42" idx="6"/>
              <a:endCxn id="60" idx="1"/>
            </p:cNvCxnSpPr>
            <p:nvPr/>
          </p:nvCxnSpPr>
          <p:spPr>
            <a:xfrm>
              <a:off x="2099343" y="2430696"/>
              <a:ext cx="1724942" cy="1380841"/>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42" idx="6"/>
              <a:endCxn id="61" idx="1"/>
            </p:cNvCxnSpPr>
            <p:nvPr/>
          </p:nvCxnSpPr>
          <p:spPr>
            <a:xfrm>
              <a:off x="2099343" y="2430696"/>
              <a:ext cx="1725886" cy="1684585"/>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42" idx="6"/>
              <a:endCxn id="66" idx="1"/>
            </p:cNvCxnSpPr>
            <p:nvPr/>
          </p:nvCxnSpPr>
          <p:spPr>
            <a:xfrm>
              <a:off x="2099343" y="2430696"/>
              <a:ext cx="1724943" cy="1988328"/>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grpSp>
      <p:cxnSp>
        <p:nvCxnSpPr>
          <p:cNvPr id="235" name="Straight Arrow Connector 234"/>
          <p:cNvCxnSpPr/>
          <p:nvPr/>
        </p:nvCxnSpPr>
        <p:spPr>
          <a:xfrm flipH="1">
            <a:off x="5596731" y="1788349"/>
            <a:ext cx="2519234" cy="2353370"/>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1" y="4011080"/>
            <a:ext cx="9144001" cy="113242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59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wipe(left)">
                                      <p:cBhvr>
                                        <p:cTn id="12" dur="500"/>
                                        <p:tgtEl>
                                          <p:spTgt spid="241"/>
                                        </p:tgtEl>
                                      </p:cBhvr>
                                    </p:animEffect>
                                  </p:childTnLst>
                                </p:cTn>
                              </p:par>
                              <p:par>
                                <p:cTn id="13" presetID="22" presetClass="entr" presetSubtype="1" fill="hold" nodeType="with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wipe(up)">
                                      <p:cBhvr>
                                        <p:cTn id="15" dur="5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par>
                                <p:cTn id="21" presetID="22" presetClass="entr" presetSubtype="1"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ipe(up)">
                                      <p:cBhvr>
                                        <p:cTn id="23"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Light Field of Many Points</a:t>
            </a:r>
          </a:p>
        </p:txBody>
      </p:sp>
      <p:grpSp>
        <p:nvGrpSpPr>
          <p:cNvPr id="11" name="Group 10"/>
          <p:cNvGrpSpPr/>
          <p:nvPr/>
        </p:nvGrpSpPr>
        <p:grpSpPr>
          <a:xfrm>
            <a:off x="970344" y="1419017"/>
            <a:ext cx="7193639" cy="3334228"/>
            <a:chOff x="970344" y="1419017"/>
            <a:chExt cx="7193639" cy="3334228"/>
          </a:xfrm>
        </p:grpSpPr>
        <p:cxnSp>
          <p:nvCxnSpPr>
            <p:cNvPr id="117" name="Straight Arrow Connector 116"/>
            <p:cNvCxnSpPr/>
            <p:nvPr/>
          </p:nvCxnSpPr>
          <p:spPr>
            <a:xfrm>
              <a:off x="5649383"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179311"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025978"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24" idx="6"/>
              <a:endCxn id="5" idx="1"/>
            </p:cNvCxnSpPr>
            <p:nvPr/>
          </p:nvCxnSpPr>
          <p:spPr>
            <a:xfrm flipV="1">
              <a:off x="1126057" y="1861094"/>
              <a:ext cx="2699173" cy="1550589"/>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963919"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970344" y="3333826"/>
              <a:ext cx="155713" cy="15571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825230" y="170922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826174" y="201296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825231" y="231670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825230" y="262098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826174" y="2924725"/>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825231" y="3228468"/>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a:stCxn id="24" idx="6"/>
              <a:endCxn id="31" idx="1"/>
            </p:cNvCxnSpPr>
            <p:nvPr/>
          </p:nvCxnSpPr>
          <p:spPr>
            <a:xfrm flipV="1">
              <a:off x="1126057" y="2164838"/>
              <a:ext cx="2700117" cy="1246845"/>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4" idx="6"/>
              <a:endCxn id="32" idx="1"/>
            </p:cNvCxnSpPr>
            <p:nvPr/>
          </p:nvCxnSpPr>
          <p:spPr>
            <a:xfrm flipV="1">
              <a:off x="1126057" y="2468581"/>
              <a:ext cx="2699174" cy="943102"/>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24" idx="6"/>
              <a:endCxn id="37" idx="1"/>
            </p:cNvCxnSpPr>
            <p:nvPr/>
          </p:nvCxnSpPr>
          <p:spPr>
            <a:xfrm flipV="1">
              <a:off x="1126057" y="3076597"/>
              <a:ext cx="2700117" cy="335086"/>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3824285" y="353221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825229" y="383595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3824286" y="413969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824285" y="444397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Arrow Connector 84"/>
            <p:cNvCxnSpPr>
              <a:stCxn id="24" idx="6"/>
              <a:endCxn id="78" idx="1"/>
            </p:cNvCxnSpPr>
            <p:nvPr/>
          </p:nvCxnSpPr>
          <p:spPr>
            <a:xfrm>
              <a:off x="1126057" y="3411683"/>
              <a:ext cx="2698228" cy="272401"/>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24" idx="6"/>
              <a:endCxn id="79" idx="1"/>
            </p:cNvCxnSpPr>
            <p:nvPr/>
          </p:nvCxnSpPr>
          <p:spPr>
            <a:xfrm>
              <a:off x="1126057" y="3411683"/>
              <a:ext cx="2699172" cy="576145"/>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24" idx="6"/>
              <a:endCxn id="80" idx="1"/>
            </p:cNvCxnSpPr>
            <p:nvPr/>
          </p:nvCxnSpPr>
          <p:spPr>
            <a:xfrm>
              <a:off x="1126057" y="3411683"/>
              <a:ext cx="2698229" cy="879888"/>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5158894" y="1778343"/>
              <a:ext cx="2356119" cy="2200994"/>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825230" y="171475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826174" y="201849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825231" y="232223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825230" y="262651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826174" y="2930255"/>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825231" y="3233998"/>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824285" y="353774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3825229" y="384148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3824286" y="414522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3824285" y="444950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Arrow Connector 47"/>
            <p:cNvCxnSpPr>
              <a:stCxn id="24" idx="6"/>
              <a:endCxn id="35" idx="1"/>
            </p:cNvCxnSpPr>
            <p:nvPr/>
          </p:nvCxnSpPr>
          <p:spPr>
            <a:xfrm flipV="1">
              <a:off x="1126057" y="2772853"/>
              <a:ext cx="2699173" cy="638830"/>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a:off x="7416952" y="1799701"/>
              <a:ext cx="397782" cy="2413309"/>
            </a:xfrm>
            <a:prstGeom prst="straightConnector1">
              <a:avLst/>
            </a:prstGeom>
            <a:ln w="28575" cap="rnd">
              <a:solidFill>
                <a:schemeClr val="accent1">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7796795" y="269917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x</a:t>
              </a:r>
              <a:endParaRPr lang="en-US" dirty="0">
                <a:solidFill>
                  <a:schemeClr val="bg1"/>
                </a:solidFill>
                <a:latin typeface="cmmi9" panose="020B0500000000000000" pitchFamily="34" charset="0"/>
                <a:cs typeface="Times New Roman" panose="02020603050405020304" pitchFamily="18" charset="0"/>
              </a:endParaRPr>
            </a:p>
          </p:txBody>
        </p:sp>
        <p:sp>
          <p:nvSpPr>
            <p:cNvPr id="131" name="Rectangle 130"/>
            <p:cNvSpPr/>
            <p:nvPr/>
          </p:nvSpPr>
          <p:spPr>
            <a:xfrm>
              <a:off x="4902200" y="1491560"/>
              <a:ext cx="694531" cy="2550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3825230" y="170922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3826174" y="201296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3825231" y="231670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3825230" y="2620981"/>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3826174" y="2924725"/>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3825231" y="3228468"/>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3824285" y="3532212"/>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3825229" y="3835956"/>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3824286" y="4139699"/>
              <a:ext cx="194733" cy="3037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24" idx="6"/>
              <a:endCxn id="38" idx="1"/>
            </p:cNvCxnSpPr>
            <p:nvPr/>
          </p:nvCxnSpPr>
          <p:spPr>
            <a:xfrm flipV="1">
              <a:off x="1126057" y="3380340"/>
              <a:ext cx="2699174" cy="31343"/>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41" name="Group 240"/>
            <p:cNvGrpSpPr/>
            <p:nvPr/>
          </p:nvGrpSpPr>
          <p:grpSpPr>
            <a:xfrm>
              <a:off x="970344" y="1852627"/>
              <a:ext cx="2855830" cy="2430477"/>
              <a:chOff x="970344" y="1983017"/>
              <a:chExt cx="2855830" cy="2430477"/>
            </a:xfrm>
          </p:grpSpPr>
          <p:cxnSp>
            <p:nvCxnSpPr>
              <p:cNvPr id="203" name="Straight Arrow Connector 202"/>
              <p:cNvCxnSpPr>
                <a:stCxn id="204" idx="6"/>
                <a:endCxn id="205" idx="1"/>
              </p:cNvCxnSpPr>
              <p:nvPr/>
            </p:nvCxnSpPr>
            <p:spPr>
              <a:xfrm flipV="1">
                <a:off x="1126057" y="1983017"/>
                <a:ext cx="2699173" cy="1026213"/>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04" name="Oval 203"/>
              <p:cNvSpPr/>
              <p:nvPr/>
            </p:nvSpPr>
            <p:spPr>
              <a:xfrm>
                <a:off x="970344" y="2931373"/>
                <a:ext cx="155713" cy="15571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Arrow Connector 210"/>
              <p:cNvCxnSpPr>
                <a:stCxn id="204" idx="6"/>
                <a:endCxn id="206" idx="1"/>
              </p:cNvCxnSpPr>
              <p:nvPr/>
            </p:nvCxnSpPr>
            <p:spPr>
              <a:xfrm flipV="1">
                <a:off x="1126057" y="2286761"/>
                <a:ext cx="2700117" cy="722469"/>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2" name="Straight Arrow Connector 211"/>
              <p:cNvCxnSpPr>
                <a:stCxn id="204" idx="6"/>
                <a:endCxn id="207" idx="1"/>
              </p:cNvCxnSpPr>
              <p:nvPr/>
            </p:nvCxnSpPr>
            <p:spPr>
              <a:xfrm flipV="1">
                <a:off x="1126057" y="2590504"/>
                <a:ext cx="2699174" cy="418726"/>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a:stCxn id="204" idx="6"/>
                <a:endCxn id="208" idx="1"/>
              </p:cNvCxnSpPr>
              <p:nvPr/>
            </p:nvCxnSpPr>
            <p:spPr>
              <a:xfrm flipV="1">
                <a:off x="1126057" y="2894776"/>
                <a:ext cx="2699173" cy="114454"/>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p:cNvCxnSpPr>
                <a:stCxn id="204" idx="6"/>
                <a:endCxn id="209" idx="1"/>
              </p:cNvCxnSpPr>
              <p:nvPr/>
            </p:nvCxnSpPr>
            <p:spPr>
              <a:xfrm>
                <a:off x="1126057" y="3009230"/>
                <a:ext cx="2700117" cy="189290"/>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a:stCxn id="204" idx="6"/>
                <a:endCxn id="210" idx="1"/>
              </p:cNvCxnSpPr>
              <p:nvPr/>
            </p:nvCxnSpPr>
            <p:spPr>
              <a:xfrm>
                <a:off x="1126057" y="3009230"/>
                <a:ext cx="2699174" cy="493033"/>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a:stCxn id="204" idx="6"/>
                <a:endCxn id="216" idx="1"/>
              </p:cNvCxnSpPr>
              <p:nvPr/>
            </p:nvCxnSpPr>
            <p:spPr>
              <a:xfrm>
                <a:off x="1126057" y="3009230"/>
                <a:ext cx="2698228" cy="796777"/>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0" name="Straight Arrow Connector 219"/>
              <p:cNvCxnSpPr>
                <a:stCxn id="204" idx="6"/>
                <a:endCxn id="217" idx="1"/>
              </p:cNvCxnSpPr>
              <p:nvPr/>
            </p:nvCxnSpPr>
            <p:spPr>
              <a:xfrm>
                <a:off x="1126057" y="3009230"/>
                <a:ext cx="2699172" cy="1100521"/>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1" name="Straight Arrow Connector 220"/>
              <p:cNvCxnSpPr>
                <a:stCxn id="204" idx="6"/>
                <a:endCxn id="218" idx="1"/>
              </p:cNvCxnSpPr>
              <p:nvPr/>
            </p:nvCxnSpPr>
            <p:spPr>
              <a:xfrm>
                <a:off x="1126057" y="3009230"/>
                <a:ext cx="2698229" cy="1404264"/>
              </a:xfrm>
              <a:prstGeom prst="straightConnector1">
                <a:avLst/>
              </a:prstGeom>
              <a:ln w="28575" cap="rnd">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16" name="Group 115"/>
            <p:cNvGrpSpPr/>
            <p:nvPr/>
          </p:nvGrpSpPr>
          <p:grpSpPr>
            <a:xfrm>
              <a:off x="1943630" y="1858157"/>
              <a:ext cx="1882544" cy="2430477"/>
              <a:chOff x="1943630" y="1988547"/>
              <a:chExt cx="1882544" cy="2430477"/>
            </a:xfrm>
          </p:grpSpPr>
          <p:cxnSp>
            <p:nvCxnSpPr>
              <p:cNvPr id="55" name="Straight Arrow Connector 54"/>
              <p:cNvCxnSpPr>
                <a:stCxn id="42" idx="6"/>
                <a:endCxn id="47" idx="1"/>
              </p:cNvCxnSpPr>
              <p:nvPr/>
            </p:nvCxnSpPr>
            <p:spPr>
              <a:xfrm>
                <a:off x="2099343" y="2430696"/>
                <a:ext cx="1725887" cy="469610"/>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2" idx="6"/>
                <a:endCxn id="43" idx="1"/>
              </p:cNvCxnSpPr>
              <p:nvPr/>
            </p:nvCxnSpPr>
            <p:spPr>
              <a:xfrm flipV="1">
                <a:off x="2099343" y="1988547"/>
                <a:ext cx="1725887" cy="442149"/>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943630" y="2352839"/>
                <a:ext cx="155713" cy="155713"/>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Arrow Connector 52"/>
              <p:cNvCxnSpPr>
                <a:stCxn id="42" idx="6"/>
                <a:endCxn id="45" idx="1"/>
              </p:cNvCxnSpPr>
              <p:nvPr/>
            </p:nvCxnSpPr>
            <p:spPr>
              <a:xfrm flipV="1">
                <a:off x="2099343" y="2292291"/>
                <a:ext cx="1726831" cy="138405"/>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2" idx="6"/>
                <a:endCxn id="46" idx="1"/>
              </p:cNvCxnSpPr>
              <p:nvPr/>
            </p:nvCxnSpPr>
            <p:spPr>
              <a:xfrm>
                <a:off x="2099343" y="2430696"/>
                <a:ext cx="1725888" cy="165338"/>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2" idx="6"/>
                <a:endCxn id="51" idx="1"/>
              </p:cNvCxnSpPr>
              <p:nvPr/>
            </p:nvCxnSpPr>
            <p:spPr>
              <a:xfrm>
                <a:off x="2099343" y="2430696"/>
                <a:ext cx="1726831" cy="773354"/>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2" idx="6"/>
                <a:endCxn id="52" idx="1"/>
              </p:cNvCxnSpPr>
              <p:nvPr/>
            </p:nvCxnSpPr>
            <p:spPr>
              <a:xfrm>
                <a:off x="2099343" y="2430696"/>
                <a:ext cx="1725888" cy="1077097"/>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42" idx="6"/>
                <a:endCxn id="60" idx="1"/>
              </p:cNvCxnSpPr>
              <p:nvPr/>
            </p:nvCxnSpPr>
            <p:spPr>
              <a:xfrm>
                <a:off x="2099343" y="2430696"/>
                <a:ext cx="1724942" cy="1380841"/>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42" idx="6"/>
                <a:endCxn id="61" idx="1"/>
              </p:cNvCxnSpPr>
              <p:nvPr/>
            </p:nvCxnSpPr>
            <p:spPr>
              <a:xfrm>
                <a:off x="2099343" y="2430696"/>
                <a:ext cx="1725886" cy="1684585"/>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42" idx="6"/>
                <a:endCxn id="66" idx="1"/>
              </p:cNvCxnSpPr>
              <p:nvPr/>
            </p:nvCxnSpPr>
            <p:spPr>
              <a:xfrm>
                <a:off x="2099343" y="2430696"/>
                <a:ext cx="1724943" cy="1988328"/>
              </a:xfrm>
              <a:prstGeom prst="straightConnector1">
                <a:avLst/>
              </a:prstGeom>
              <a:ln w="28575" cap="rnd">
                <a:solidFill>
                  <a:schemeClr val="accent1">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grpSp>
        <p:cxnSp>
          <p:nvCxnSpPr>
            <p:cNvPr id="235" name="Straight Arrow Connector 234"/>
            <p:cNvCxnSpPr/>
            <p:nvPr/>
          </p:nvCxnSpPr>
          <p:spPr>
            <a:xfrm flipH="1">
              <a:off x="5596731" y="1788349"/>
              <a:ext cx="2519234" cy="2353370"/>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596731" y="141901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u</a:t>
              </a:r>
              <a:endParaRPr lang="en-US" dirty="0">
                <a:solidFill>
                  <a:schemeClr val="bg1"/>
                </a:solidFill>
                <a:latin typeface="cmmi9" panose="020B0500000000000000" pitchFamily="34" charset="0"/>
                <a:cs typeface="Times New Roman" panose="02020603050405020304" pitchFamily="18" charset="0"/>
              </a:endParaRPr>
            </a:p>
          </p:txBody>
        </p:sp>
      </p:grpSp>
      <p:sp>
        <p:nvSpPr>
          <p:cNvPr id="130" name="Rectangle 129"/>
          <p:cNvSpPr/>
          <p:nvPr/>
        </p:nvSpPr>
        <p:spPr>
          <a:xfrm>
            <a:off x="-1" y="4011080"/>
            <a:ext cx="9144001" cy="113242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602164"/>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1.11022E-16 L -0.4382 1.11022E-16 " pathEditMode="relative" rAng="0" ptsTypes="AA">
                                      <p:cBhvr>
                                        <p:cTn id="6" dur="2000" fill="hold"/>
                                        <p:tgtEl>
                                          <p:spTgt spid="11"/>
                                        </p:tgtEl>
                                        <p:attrNameLst>
                                          <p:attrName>ppt_x</p:attrName>
                                          <p:attrName>ppt_y</p:attrName>
                                        </p:attrNameLst>
                                      </p:cBhvr>
                                      <p:rCtr x="-2191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Light Field Spectrum</a:t>
            </a:r>
            <a:endParaRPr lang="en-US" dirty="0"/>
          </a:p>
        </p:txBody>
      </p:sp>
      <p:cxnSp>
        <p:nvCxnSpPr>
          <p:cNvPr id="56" name="Straight Arrow Connector 55"/>
          <p:cNvCxnSpPr/>
          <p:nvPr/>
        </p:nvCxnSpPr>
        <p:spPr>
          <a:xfrm>
            <a:off x="518848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5968999" y="1419017"/>
            <a:ext cx="561452" cy="2560320"/>
            <a:chOff x="6130600" y="1549407"/>
            <a:chExt cx="561452" cy="2560320"/>
          </a:xfrm>
        </p:grpSpPr>
        <p:cxnSp>
          <p:nvCxnSpPr>
            <p:cNvPr id="62" name="Straight Arrow Connector 61"/>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130600" y="1549407"/>
              <a:ext cx="561452" cy="369332"/>
            </a:xfrm>
            <a:prstGeom prst="rect">
              <a:avLst/>
            </a:prstGeom>
            <a:noFill/>
          </p:spPr>
          <p:txBody>
            <a:bodyPr wrap="square" lIns="0" rIns="0"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u</a:t>
              </a:r>
              <a:endParaRPr lang="en-US" baseline="-25000" dirty="0">
                <a:solidFill>
                  <a:schemeClr val="bg1"/>
                </a:solidFill>
                <a:latin typeface="cmmi9" panose="020B0500000000000000" pitchFamily="34" charset="0"/>
                <a:cs typeface="Times New Roman" panose="02020603050405020304" pitchFamily="18" charset="0"/>
              </a:endParaRPr>
            </a:p>
          </p:txBody>
        </p:sp>
      </p:grpSp>
      <p:sp>
        <p:nvSpPr>
          <p:cNvPr id="71" name="TextBox 70"/>
          <p:cNvSpPr txBox="1"/>
          <p:nvPr/>
        </p:nvSpPr>
        <p:spPr>
          <a:xfrm>
            <a:off x="7335897" y="2699177"/>
            <a:ext cx="521170" cy="369332"/>
          </a:xfrm>
          <a:prstGeom prst="rect">
            <a:avLst/>
          </a:prstGeom>
          <a:noFill/>
        </p:spPr>
        <p:txBody>
          <a:bodyPr wrap="square"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x</a:t>
            </a:r>
            <a:endParaRPr lang="en-US" baseline="-25000" dirty="0">
              <a:solidFill>
                <a:schemeClr val="bg1"/>
              </a:solidFill>
              <a:latin typeface="cmmi9" panose="020B0500000000000000" pitchFamily="34" charset="0"/>
              <a:cs typeface="Times New Roman" panose="02020603050405020304" pitchFamily="18" charset="0"/>
            </a:endParaRPr>
          </a:p>
        </p:txBody>
      </p:sp>
      <p:cxnSp>
        <p:nvCxnSpPr>
          <p:cNvPr id="75" name="Straight Arrow Connector 74"/>
          <p:cNvCxnSpPr/>
          <p:nvPr/>
        </p:nvCxnSpPr>
        <p:spPr>
          <a:xfrm flipH="1" flipV="1">
            <a:off x="5592444" y="1778343"/>
            <a:ext cx="1687110" cy="1806017"/>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5638800" y="2569058"/>
            <a:ext cx="1676400" cy="276318"/>
          </a:xfrm>
          <a:prstGeom prst="straightConnector1">
            <a:avLst/>
          </a:prstGeom>
          <a:ln w="28575" cap="rnd">
            <a:solidFill>
              <a:schemeClr val="accent1">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1645073"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1592421" y="1419017"/>
            <a:ext cx="367188" cy="2560320"/>
            <a:chOff x="6240198" y="1549407"/>
            <a:chExt cx="367188" cy="2560320"/>
          </a:xfrm>
        </p:grpSpPr>
        <p:cxnSp>
          <p:nvCxnSpPr>
            <p:cNvPr id="83" name="Straight Arrow Connector 82"/>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240198" y="154940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u</a:t>
              </a:r>
              <a:endParaRPr lang="en-US" dirty="0">
                <a:solidFill>
                  <a:schemeClr val="bg1"/>
                </a:solidFill>
                <a:latin typeface="cmmi9" panose="020B0500000000000000" pitchFamily="34" charset="0"/>
                <a:cs typeface="Times New Roman" panose="02020603050405020304" pitchFamily="18" charset="0"/>
              </a:endParaRPr>
            </a:p>
          </p:txBody>
        </p:sp>
      </p:grpSp>
      <p:cxnSp>
        <p:nvCxnSpPr>
          <p:cNvPr id="86" name="Straight Arrow Connector 85"/>
          <p:cNvCxnSpPr/>
          <p:nvPr/>
        </p:nvCxnSpPr>
        <p:spPr>
          <a:xfrm flipH="1">
            <a:off x="1154584" y="1778343"/>
            <a:ext cx="2356119" cy="2200994"/>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3412642" y="1799701"/>
            <a:ext cx="397782" cy="2413309"/>
          </a:xfrm>
          <a:prstGeom prst="straightConnector1">
            <a:avLst/>
          </a:prstGeom>
          <a:ln w="28575" cap="rnd">
            <a:solidFill>
              <a:schemeClr val="accent1">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3792485" y="2699177"/>
            <a:ext cx="367188" cy="369332"/>
          </a:xfrm>
          <a:prstGeom prst="rect">
            <a:avLst/>
          </a:prstGeom>
          <a:noFill/>
        </p:spPr>
        <p:txBody>
          <a:bodyPr wrap="square" rtlCol="0">
            <a:spAutoFit/>
          </a:bodyPr>
          <a:lstStyle/>
          <a:p>
            <a:pPr algn="ctr"/>
            <a:r>
              <a:rPr lang="en-US" dirty="0" smtClean="0">
                <a:solidFill>
                  <a:schemeClr val="bg1"/>
                </a:solidFill>
                <a:latin typeface="cmmi9" panose="020B0500000000000000" pitchFamily="34" charset="0"/>
                <a:cs typeface="Times New Roman" panose="02020603050405020304" pitchFamily="18" charset="0"/>
              </a:rPr>
              <a:t>x</a:t>
            </a:r>
            <a:endParaRPr lang="en-US" dirty="0">
              <a:solidFill>
                <a:schemeClr val="bg1"/>
              </a:solidFill>
              <a:latin typeface="cmmi9" panose="020B0500000000000000" pitchFamily="34" charset="0"/>
              <a:cs typeface="Times New Roman" panose="02020603050405020304" pitchFamily="18" charset="0"/>
            </a:endParaRPr>
          </a:p>
        </p:txBody>
      </p:sp>
      <p:cxnSp>
        <p:nvCxnSpPr>
          <p:cNvPr id="90" name="Straight Arrow Connector 89"/>
          <p:cNvCxnSpPr/>
          <p:nvPr/>
        </p:nvCxnSpPr>
        <p:spPr>
          <a:xfrm flipH="1">
            <a:off x="1592421" y="1788349"/>
            <a:ext cx="2519234" cy="2353370"/>
          </a:xfrm>
          <a:prstGeom prst="straightConnector1">
            <a:avLst/>
          </a:prstGeom>
          <a:ln w="28575" cap="rnd">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2" name="Rectangle 91"/>
          <p:cNvSpPr/>
          <p:nvPr/>
        </p:nvSpPr>
        <p:spPr>
          <a:xfrm>
            <a:off x="-1" y="4041560"/>
            <a:ext cx="9144001" cy="110194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1789151" y="4228213"/>
            <a:ext cx="5829006" cy="646331"/>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Slope-Slice Duality</a:t>
            </a:r>
          </a:p>
          <a:p>
            <a:pPr algn="ctr"/>
            <a:r>
              <a:rPr lang="en-US" sz="1600" dirty="0" smtClean="0">
                <a:solidFill>
                  <a:schemeClr val="bg1"/>
                </a:solidFill>
                <a:latin typeface="Franklin Gothic Book" panose="020B0503020102020204" pitchFamily="34" charset="0"/>
              </a:rPr>
              <a:t>[Chai et al 2000, Ng 2005, Levin et al 2009</a:t>
            </a:r>
            <a:r>
              <a:rPr lang="en-US" sz="1600" dirty="0">
                <a:solidFill>
                  <a:schemeClr val="bg1"/>
                </a:solidFill>
                <a:latin typeface="Franklin Gothic Book" panose="020B0503020102020204" pitchFamily="34" charset="0"/>
              </a:rPr>
              <a:t>]</a:t>
            </a:r>
          </a:p>
        </p:txBody>
      </p:sp>
      <p:sp>
        <p:nvSpPr>
          <p:cNvPr id="93" name="Rectangle 92"/>
          <p:cNvSpPr/>
          <p:nvPr/>
        </p:nvSpPr>
        <p:spPr>
          <a:xfrm>
            <a:off x="904240" y="1491560"/>
            <a:ext cx="694531" cy="2550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6200000">
            <a:off x="4608558" y="2447927"/>
            <a:ext cx="190192" cy="531588"/>
          </a:xfrm>
          <a:prstGeom prst="downArrow">
            <a:avLst>
              <a:gd name="adj1" fmla="val 30707"/>
              <a:gd name="adj2"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086008" y="2066833"/>
            <a:ext cx="1235292" cy="584775"/>
          </a:xfrm>
          <a:prstGeom prst="rect">
            <a:avLst/>
          </a:prstGeom>
          <a:noFill/>
        </p:spPr>
        <p:txBody>
          <a:bodyPr wrap="square" rtlCol="0">
            <a:spAutoFit/>
          </a:bodyPr>
          <a:lstStyle/>
          <a:p>
            <a:pPr algn="ctr"/>
            <a:r>
              <a:rPr lang="en-US" sz="1600" dirty="0" smtClean="0">
                <a:solidFill>
                  <a:schemeClr val="bg1"/>
                </a:solidFill>
                <a:latin typeface="Franklin Gothic Book" panose="020B0503020102020204" pitchFamily="34" charset="0"/>
              </a:rPr>
              <a:t>Fourier transform</a:t>
            </a:r>
            <a:endParaRPr lang="en-US" sz="12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47476926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86806" y="2087463"/>
            <a:ext cx="1917958" cy="1223428"/>
            <a:chOff x="1143001" y="7924800"/>
            <a:chExt cx="7010399" cy="4066033"/>
          </a:xfrm>
          <a:gradFill flip="none" rotWithShape="1">
            <a:gsLst>
              <a:gs pos="100000">
                <a:schemeClr val="bg1">
                  <a:alpha val="34000"/>
                </a:schemeClr>
              </a:gs>
              <a:gs pos="86000">
                <a:schemeClr val="accent1">
                  <a:lumMod val="40000"/>
                  <a:lumOff val="60000"/>
                  <a:alpha val="78000"/>
                </a:schemeClr>
              </a:gs>
              <a:gs pos="0">
                <a:schemeClr val="accent1">
                  <a:lumMod val="75000"/>
                </a:schemeClr>
              </a:gs>
            </a:gsLst>
            <a:path path="shape">
              <a:fillToRect l="50000" t="50000" r="50000" b="50000"/>
            </a:path>
            <a:tileRect/>
          </a:gradFill>
          <a:effectLst/>
        </p:grpSpPr>
        <p:sp>
          <p:nvSpPr>
            <p:cNvPr id="28" name="Isosceles Triangle 27"/>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5486807" y="2087462"/>
            <a:ext cx="1917958" cy="1223428"/>
            <a:chOff x="1143001" y="7924800"/>
            <a:chExt cx="7010399" cy="4066033"/>
          </a:xfrm>
          <a:solidFill>
            <a:srgbClr val="000000"/>
          </a:solidFill>
          <a:effectLst/>
        </p:grpSpPr>
        <p:sp>
          <p:nvSpPr>
            <p:cNvPr id="32" name="Isosceles Triangle 31"/>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r>
              <a:rPr lang="en-US" dirty="0" smtClean="0"/>
              <a:t>Spectrum Bandwidth</a:t>
            </a:r>
            <a:endParaRPr lang="en-US" dirty="0"/>
          </a:p>
        </p:txBody>
      </p:sp>
      <p:cxnSp>
        <p:nvCxnSpPr>
          <p:cNvPr id="56" name="Straight Arrow Connector 55"/>
          <p:cNvCxnSpPr/>
          <p:nvPr/>
        </p:nvCxnSpPr>
        <p:spPr>
          <a:xfrm>
            <a:off x="518848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5968999" y="1419017"/>
            <a:ext cx="561452" cy="2560320"/>
            <a:chOff x="6130600" y="1549407"/>
            <a:chExt cx="561452" cy="2560320"/>
          </a:xfrm>
        </p:grpSpPr>
        <p:cxnSp>
          <p:nvCxnSpPr>
            <p:cNvPr id="62" name="Straight Arrow Connector 61"/>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130600" y="1549407"/>
              <a:ext cx="561452" cy="369332"/>
            </a:xfrm>
            <a:prstGeom prst="rect">
              <a:avLst/>
            </a:prstGeom>
            <a:noFill/>
          </p:spPr>
          <p:txBody>
            <a:bodyPr wrap="square" lIns="0" rIns="0"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u</a:t>
              </a:r>
              <a:endParaRPr lang="en-US" baseline="-25000" dirty="0">
                <a:solidFill>
                  <a:schemeClr val="bg1"/>
                </a:solidFill>
                <a:latin typeface="cmmi9" panose="020B0500000000000000" pitchFamily="34" charset="0"/>
                <a:cs typeface="Times New Roman" panose="02020603050405020304" pitchFamily="18" charset="0"/>
              </a:endParaRPr>
            </a:p>
          </p:txBody>
        </p:sp>
      </p:grpSp>
      <p:sp>
        <p:nvSpPr>
          <p:cNvPr id="71" name="TextBox 70"/>
          <p:cNvSpPr txBox="1"/>
          <p:nvPr/>
        </p:nvSpPr>
        <p:spPr>
          <a:xfrm>
            <a:off x="7335897" y="2699177"/>
            <a:ext cx="521170" cy="369332"/>
          </a:xfrm>
          <a:prstGeom prst="rect">
            <a:avLst/>
          </a:prstGeom>
          <a:noFill/>
        </p:spPr>
        <p:txBody>
          <a:bodyPr wrap="square"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x</a:t>
            </a:r>
            <a:endParaRPr lang="en-US" baseline="-25000" dirty="0">
              <a:solidFill>
                <a:schemeClr val="bg1"/>
              </a:solidFill>
              <a:latin typeface="cmmi9" panose="020B0500000000000000" pitchFamily="34" charset="0"/>
              <a:cs typeface="Times New Roman" panose="02020603050405020304" pitchFamily="18" charset="0"/>
            </a:endParaRPr>
          </a:p>
        </p:txBody>
      </p:sp>
      <p:pic>
        <p:nvPicPr>
          <p:cNvPr id="5" name="IMG_0100.wmv">
            <a:hlinkClick r:id="" action="ppaction://media"/>
          </p:cNvPr>
          <p:cNvPicPr>
            <a:picLocks noChangeAspect="1"/>
          </p:cNvPicPr>
          <p:nvPr>
            <a:videoFile r:link="rId1"/>
            <p:extLst>
              <p:ext uri="{DAA4B4D4-6D71-4841-9C94-3DE7FCFB9230}">
                <p14:media xmlns:p14="http://schemas.microsoft.com/office/powerpoint/2010/main" r:embed="rId2">
                  <p14:trim end="1011"/>
                </p14:media>
              </p:ext>
            </p:extLst>
          </p:nvPr>
        </p:nvPicPr>
        <p:blipFill>
          <a:blip r:embed="rId5"/>
          <a:stretch>
            <a:fillRect/>
          </a:stretch>
        </p:blipFill>
        <p:spPr>
          <a:xfrm>
            <a:off x="1168405" y="1496482"/>
            <a:ext cx="3632200" cy="2421467"/>
          </a:xfrm>
          <a:prstGeom prst="rect">
            <a:avLst/>
          </a:prstGeom>
        </p:spPr>
      </p:pic>
      <p:pic>
        <p:nvPicPr>
          <p:cNvPr id="1026" name="Picture 2" descr="L:\advanced\presentations\2015_siggraph_la\materials\dd.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1000" contrast="47000"/>
                    </a14:imgEffect>
                  </a14:imgLayer>
                </a14:imgProps>
              </a:ext>
              <a:ext uri="{28A0092B-C50C-407E-A947-70E740481C1C}">
                <a14:useLocalDpi xmlns:a14="http://schemas.microsoft.com/office/drawing/2010/main" val="0"/>
              </a:ext>
            </a:extLst>
          </a:blip>
          <a:srcRect/>
          <a:stretch>
            <a:fillRect/>
          </a:stretch>
        </p:blipFill>
        <p:spPr bwMode="auto">
          <a:xfrm>
            <a:off x="1130307" y="1420908"/>
            <a:ext cx="3708395" cy="2572614"/>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3917950" y="3200400"/>
            <a:ext cx="1752600" cy="1739960"/>
            <a:chOff x="3917950" y="3200400"/>
            <a:chExt cx="1752600" cy="1739960"/>
          </a:xfrm>
        </p:grpSpPr>
        <p:cxnSp>
          <p:nvCxnSpPr>
            <p:cNvPr id="12" name="Straight Arrow Connector 11"/>
            <p:cNvCxnSpPr/>
            <p:nvPr/>
          </p:nvCxnSpPr>
          <p:spPr>
            <a:xfrm>
              <a:off x="3917950" y="3708400"/>
              <a:ext cx="558800" cy="831850"/>
            </a:xfrm>
            <a:prstGeom prst="straightConnector1">
              <a:avLst/>
            </a:prstGeom>
            <a:ln cap="rnd">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5092700" y="3200400"/>
              <a:ext cx="556684" cy="1339850"/>
            </a:xfrm>
            <a:prstGeom prst="straightConnector1">
              <a:avLst/>
            </a:prstGeom>
            <a:ln cap="rnd">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940472" y="4540250"/>
              <a:ext cx="1730078"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Near</a:t>
              </a:r>
              <a:endParaRPr lang="en-US" sz="1600" dirty="0">
                <a:solidFill>
                  <a:schemeClr val="bg1"/>
                </a:solidFill>
                <a:latin typeface="Franklin Gothic Book" panose="020B0503020102020204" pitchFamily="34" charset="0"/>
              </a:endParaRPr>
            </a:p>
          </p:txBody>
        </p:sp>
      </p:grpSp>
      <p:grpSp>
        <p:nvGrpSpPr>
          <p:cNvPr id="45" name="Group 44"/>
          <p:cNvGrpSpPr/>
          <p:nvPr/>
        </p:nvGrpSpPr>
        <p:grpSpPr>
          <a:xfrm>
            <a:off x="2838450" y="895350"/>
            <a:ext cx="2832100" cy="1301750"/>
            <a:chOff x="2838450" y="895350"/>
            <a:chExt cx="2832100" cy="1301750"/>
          </a:xfrm>
        </p:grpSpPr>
        <p:sp>
          <p:nvSpPr>
            <p:cNvPr id="49" name="TextBox 48"/>
            <p:cNvSpPr txBox="1"/>
            <p:nvPr/>
          </p:nvSpPr>
          <p:spPr>
            <a:xfrm>
              <a:off x="3940472" y="895350"/>
              <a:ext cx="1730078"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Far</a:t>
              </a:r>
              <a:endParaRPr lang="en-US" sz="1600" dirty="0">
                <a:solidFill>
                  <a:schemeClr val="bg1"/>
                </a:solidFill>
                <a:latin typeface="Franklin Gothic Book" panose="020B0503020102020204" pitchFamily="34" charset="0"/>
              </a:endParaRPr>
            </a:p>
          </p:txBody>
        </p:sp>
        <p:grpSp>
          <p:nvGrpSpPr>
            <p:cNvPr id="44" name="Group 43"/>
            <p:cNvGrpSpPr/>
            <p:nvPr/>
          </p:nvGrpSpPr>
          <p:grpSpPr>
            <a:xfrm>
              <a:off x="2838450" y="1239520"/>
              <a:ext cx="2832100" cy="957580"/>
              <a:chOff x="2838450" y="1239520"/>
              <a:chExt cx="2832100" cy="957580"/>
            </a:xfrm>
          </p:grpSpPr>
          <p:cxnSp>
            <p:nvCxnSpPr>
              <p:cNvPr id="50" name="Straight Arrow Connector 49"/>
              <p:cNvCxnSpPr/>
              <p:nvPr/>
            </p:nvCxnSpPr>
            <p:spPr>
              <a:xfrm flipV="1">
                <a:off x="2838450" y="1239520"/>
                <a:ext cx="1753870" cy="957580"/>
              </a:xfrm>
              <a:prstGeom prst="straightConnector1">
                <a:avLst/>
              </a:prstGeom>
              <a:ln cap="rnd">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flipV="1">
                <a:off x="5003800" y="1239520"/>
                <a:ext cx="666750" cy="957580"/>
              </a:xfrm>
              <a:prstGeom prst="straightConnector1">
                <a:avLst/>
              </a:prstGeom>
              <a:ln cap="rnd">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sp>
        <p:nvSpPr>
          <p:cNvPr id="25" name="TextBox 24"/>
          <p:cNvSpPr txBox="1"/>
          <p:nvPr/>
        </p:nvSpPr>
        <p:spPr>
          <a:xfrm>
            <a:off x="1108371" y="3993522"/>
            <a:ext cx="3697139"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Depth Map</a:t>
            </a:r>
            <a:endParaRPr lang="en-US" sz="16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3922421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 fill="hold"/>
                                        <p:tgtEl>
                                          <p:spTgt spid="5"/>
                                        </p:tgtEl>
                                      </p:cBhvr>
                                    </p:cmd>
                                  </p:childTnLst>
                                </p:cTn>
                              </p:par>
                            </p:childTnLst>
                          </p:cTn>
                        </p:par>
                        <p:par>
                          <p:cTn id="7" fill="hold">
                            <p:stCondLst>
                              <p:cond delay="2022"/>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2)">
                                      <p:cBhvr>
                                        <p:cTn id="18" dur="1500"/>
                                        <p:tgtEl>
                                          <p:spTgt spid="27"/>
                                        </p:tgtEl>
                                      </p:cBhvr>
                                    </p:animEffect>
                                  </p:childTnLst>
                                </p:cTn>
                              </p:par>
                              <p:par>
                                <p:cTn id="19" presetID="21" presetClass="entr" presetSubtype="2" fill="hold" nodeType="withEffect">
                                  <p:stCondLst>
                                    <p:cond delay="100"/>
                                  </p:stCondLst>
                                  <p:childTnLst>
                                    <p:set>
                                      <p:cBhvr>
                                        <p:cTn id="20" dur="1" fill="hold">
                                          <p:stCondLst>
                                            <p:cond delay="0"/>
                                          </p:stCondLst>
                                        </p:cTn>
                                        <p:tgtEl>
                                          <p:spTgt spid="31"/>
                                        </p:tgtEl>
                                        <p:attrNameLst>
                                          <p:attrName>style.visibility</p:attrName>
                                        </p:attrNameLst>
                                      </p:cBhvr>
                                      <p:to>
                                        <p:strVal val="visible"/>
                                      </p:to>
                                    </p:set>
                                    <p:animEffect transition="in" filter="wheel(2)">
                                      <p:cBhvr>
                                        <p:cTn id="21" dur="1500"/>
                                        <p:tgtEl>
                                          <p:spTgt spid="31"/>
                                        </p:tgtEl>
                                      </p:cBhvr>
                                    </p:animEffect>
                                  </p:childTnLst>
                                </p:cTn>
                              </p:par>
                            </p:childTnLst>
                          </p:cTn>
                        </p:par>
                        <p:par>
                          <p:cTn id="22" fill="hold">
                            <p:stCondLst>
                              <p:cond delay="1600"/>
                            </p:stCondLst>
                            <p:childTnLst>
                              <p:par>
                                <p:cTn id="23" presetID="21" presetClass="exit" presetSubtype="2" fill="hold" nodeType="afterEffect">
                                  <p:stCondLst>
                                    <p:cond delay="0"/>
                                  </p:stCondLst>
                                  <p:childTnLst>
                                    <p:animEffect transition="out" filter="wheel(2)">
                                      <p:cBhvr>
                                        <p:cTn id="24" dur="1000"/>
                                        <p:tgtEl>
                                          <p:spTgt spid="31"/>
                                        </p:tgtEl>
                                      </p:cBhvr>
                                    </p:animEffect>
                                    <p:set>
                                      <p:cBhvr>
                                        <p:cTn id="25" dur="1" fill="hold">
                                          <p:stCondLst>
                                            <p:cond delay="999"/>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up)">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down)">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
                                        </p:tgtEl>
                                      </p:cBhvr>
                                    </p:cmd>
                                  </p:childTnLst>
                                </p:cTn>
                              </p:par>
                            </p:childTnLst>
                          </p:cTn>
                        </p:par>
                      </p:childTnLst>
                    </p:cTn>
                  </p:par>
                </p:childTnLst>
              </p:cTn>
              <p:nextCondLst>
                <p:cond evt="onClick" delay="0">
                  <p:tgtEl>
                    <p:spTgt spid="5"/>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Light Field Sampling</a:t>
            </a:r>
            <a:endParaRPr lang="en-US" dirty="0"/>
          </a:p>
        </p:txBody>
      </p:sp>
      <p:grpSp>
        <p:nvGrpSpPr>
          <p:cNvPr id="2" name="Group 1"/>
          <p:cNvGrpSpPr/>
          <p:nvPr/>
        </p:nvGrpSpPr>
        <p:grpSpPr>
          <a:xfrm>
            <a:off x="5188485" y="1419017"/>
            <a:ext cx="2668582" cy="2560320"/>
            <a:chOff x="5188485" y="1419017"/>
            <a:chExt cx="2668582" cy="2560320"/>
          </a:xfrm>
        </p:grpSpPr>
        <p:cxnSp>
          <p:nvCxnSpPr>
            <p:cNvPr id="56" name="Straight Arrow Connector 55"/>
            <p:cNvCxnSpPr/>
            <p:nvPr/>
          </p:nvCxnSpPr>
          <p:spPr>
            <a:xfrm>
              <a:off x="518848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5968999" y="1419017"/>
              <a:ext cx="561452" cy="2560320"/>
              <a:chOff x="6130600" y="1549407"/>
              <a:chExt cx="561452" cy="2560320"/>
            </a:xfrm>
          </p:grpSpPr>
          <p:cxnSp>
            <p:nvCxnSpPr>
              <p:cNvPr id="62" name="Straight Arrow Connector 61"/>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130600" y="1549407"/>
                <a:ext cx="561452" cy="369332"/>
              </a:xfrm>
              <a:prstGeom prst="rect">
                <a:avLst/>
              </a:prstGeom>
              <a:noFill/>
            </p:spPr>
            <p:txBody>
              <a:bodyPr wrap="square" lIns="0" rIns="0"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u</a:t>
                </a:r>
                <a:endParaRPr lang="en-US" baseline="-25000" dirty="0">
                  <a:solidFill>
                    <a:schemeClr val="bg1"/>
                  </a:solidFill>
                  <a:latin typeface="cmmi9" panose="020B0500000000000000" pitchFamily="34" charset="0"/>
                  <a:cs typeface="Times New Roman" panose="02020603050405020304" pitchFamily="18" charset="0"/>
                </a:endParaRPr>
              </a:p>
            </p:txBody>
          </p:sp>
        </p:grpSp>
        <p:sp>
          <p:nvSpPr>
            <p:cNvPr id="71" name="TextBox 70"/>
            <p:cNvSpPr txBox="1"/>
            <p:nvPr/>
          </p:nvSpPr>
          <p:spPr>
            <a:xfrm>
              <a:off x="7335897" y="2699177"/>
              <a:ext cx="521170" cy="369332"/>
            </a:xfrm>
            <a:prstGeom prst="rect">
              <a:avLst/>
            </a:prstGeom>
            <a:noFill/>
          </p:spPr>
          <p:txBody>
            <a:bodyPr wrap="square"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x</a:t>
              </a:r>
              <a:endParaRPr lang="en-US" baseline="-25000" dirty="0">
                <a:solidFill>
                  <a:schemeClr val="bg1"/>
                </a:solidFill>
                <a:latin typeface="cmmi9" panose="020B0500000000000000" pitchFamily="34" charset="0"/>
                <a:cs typeface="Times New Roman" panose="02020603050405020304" pitchFamily="18" charset="0"/>
              </a:endParaRPr>
            </a:p>
          </p:txBody>
        </p:sp>
        <p:grpSp>
          <p:nvGrpSpPr>
            <p:cNvPr id="27" name="Group 26"/>
            <p:cNvGrpSpPr/>
            <p:nvPr/>
          </p:nvGrpSpPr>
          <p:grpSpPr>
            <a:xfrm>
              <a:off x="5486806" y="2087463"/>
              <a:ext cx="1917958" cy="1223428"/>
              <a:chOff x="1143001" y="7924800"/>
              <a:chExt cx="7010399" cy="4066033"/>
            </a:xfrm>
            <a:gradFill flip="none" rotWithShape="1">
              <a:gsLst>
                <a:gs pos="100000">
                  <a:schemeClr val="bg1">
                    <a:alpha val="34000"/>
                  </a:schemeClr>
                </a:gs>
                <a:gs pos="86000">
                  <a:schemeClr val="accent1">
                    <a:lumMod val="40000"/>
                    <a:lumOff val="60000"/>
                    <a:alpha val="78000"/>
                  </a:schemeClr>
                </a:gs>
                <a:gs pos="0">
                  <a:schemeClr val="accent1">
                    <a:lumMod val="75000"/>
                  </a:schemeClr>
                </a:gs>
              </a:gsLst>
              <a:path path="shape">
                <a:fillToRect l="50000" t="50000" r="50000" b="50000"/>
              </a:path>
              <a:tileRect/>
            </a:gradFill>
            <a:effectLst/>
          </p:grpSpPr>
          <p:sp>
            <p:nvSpPr>
              <p:cNvPr id="28" name="Isosceles Triangle 27"/>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95786025"/>
      </p:ext>
    </p:extLst>
  </p:cSld>
  <p:clrMapOvr>
    <a:masterClrMapping/>
  </p:clrMapOvr>
  <p:transition spd="slow" advTm="1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0.00031 L -0.20156 -0.00031 " pathEditMode="relative" rAng="0" ptsTypes="AA">
                                      <p:cBhvr>
                                        <p:cTn id="6" dur="1000" fill="hold"/>
                                        <p:tgtEl>
                                          <p:spTgt spid="2"/>
                                        </p:tgtEl>
                                        <p:attrNameLst>
                                          <p:attrName>ppt_x</p:attrName>
                                          <p:attrName>ppt_y</p:attrName>
                                        </p:attrNameLst>
                                      </p:cBhvr>
                                      <p:rCtr x="-100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Light Field Sampling</a:t>
            </a:r>
            <a:endParaRPr lang="en-US" dirty="0"/>
          </a:p>
        </p:txBody>
      </p:sp>
      <p:cxnSp>
        <p:nvCxnSpPr>
          <p:cNvPr id="22" name="Straight Arrow Connector 21"/>
          <p:cNvCxnSpPr/>
          <p:nvPr/>
        </p:nvCxnSpPr>
        <p:spPr>
          <a:xfrm>
            <a:off x="334413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4601435"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124649" y="1419017"/>
            <a:ext cx="561452" cy="369332"/>
          </a:xfrm>
          <a:prstGeom prst="rect">
            <a:avLst/>
          </a:prstGeom>
          <a:noFill/>
        </p:spPr>
        <p:txBody>
          <a:bodyPr wrap="square" lIns="0" rIns="0"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u</a:t>
            </a:r>
            <a:endParaRPr lang="en-US" baseline="-25000" dirty="0">
              <a:solidFill>
                <a:schemeClr val="bg1"/>
              </a:solidFill>
              <a:latin typeface="cmmi9" panose="020B0500000000000000" pitchFamily="34" charset="0"/>
              <a:cs typeface="Times New Roman" panose="02020603050405020304" pitchFamily="18" charset="0"/>
            </a:endParaRPr>
          </a:p>
        </p:txBody>
      </p:sp>
      <p:sp>
        <p:nvSpPr>
          <p:cNvPr id="24" name="TextBox 23"/>
          <p:cNvSpPr txBox="1"/>
          <p:nvPr/>
        </p:nvSpPr>
        <p:spPr>
          <a:xfrm>
            <a:off x="5491547" y="2699177"/>
            <a:ext cx="521170" cy="369332"/>
          </a:xfrm>
          <a:prstGeom prst="rect">
            <a:avLst/>
          </a:prstGeom>
          <a:noFill/>
        </p:spPr>
        <p:txBody>
          <a:bodyPr wrap="square"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x</a:t>
            </a:r>
            <a:endParaRPr lang="en-US" baseline="-25000" dirty="0">
              <a:solidFill>
                <a:schemeClr val="bg1"/>
              </a:solidFill>
              <a:latin typeface="cmmi9" panose="020B0500000000000000" pitchFamily="34" charset="0"/>
              <a:cs typeface="Times New Roman" panose="02020603050405020304" pitchFamily="18" charset="0"/>
            </a:endParaRPr>
          </a:p>
        </p:txBody>
      </p:sp>
      <p:grpSp>
        <p:nvGrpSpPr>
          <p:cNvPr id="25" name="Group 24"/>
          <p:cNvGrpSpPr/>
          <p:nvPr/>
        </p:nvGrpSpPr>
        <p:grpSpPr>
          <a:xfrm>
            <a:off x="3642456" y="2087463"/>
            <a:ext cx="1917958" cy="1223428"/>
            <a:chOff x="1143001" y="7924800"/>
            <a:chExt cx="7010399" cy="4066033"/>
          </a:xfrm>
          <a:gradFill flip="none" rotWithShape="1">
            <a:gsLst>
              <a:gs pos="100000">
                <a:schemeClr val="bg1">
                  <a:alpha val="34000"/>
                </a:schemeClr>
              </a:gs>
              <a:gs pos="86000">
                <a:schemeClr val="accent1">
                  <a:lumMod val="40000"/>
                  <a:lumOff val="60000"/>
                  <a:alpha val="78000"/>
                </a:schemeClr>
              </a:gs>
              <a:gs pos="0">
                <a:schemeClr val="accent1">
                  <a:lumMod val="75000"/>
                </a:schemeClr>
              </a:gs>
            </a:gsLst>
            <a:path path="shape">
              <a:fillToRect l="50000" t="50000" r="50000" b="50000"/>
            </a:path>
            <a:tileRect/>
          </a:gradFill>
          <a:effectLst/>
        </p:grpSpPr>
        <p:sp>
          <p:nvSpPr>
            <p:cNvPr id="26" name="Isosceles Triangle 25"/>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268920" y="2366662"/>
            <a:ext cx="665030" cy="665030"/>
            <a:chOff x="4268920" y="2366662"/>
            <a:chExt cx="665030" cy="665030"/>
          </a:xfrm>
        </p:grpSpPr>
        <p:sp>
          <p:nvSpPr>
            <p:cNvPr id="5" name="Rectangle 4"/>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4933950" y="2366661"/>
            <a:ext cx="665030" cy="665030"/>
            <a:chOff x="4268920" y="2366662"/>
            <a:chExt cx="665030" cy="665030"/>
          </a:xfrm>
        </p:grpSpPr>
        <p:sp>
          <p:nvSpPr>
            <p:cNvPr id="39" name="Rectangle 3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602922" y="2366660"/>
            <a:ext cx="665030" cy="665030"/>
            <a:chOff x="4268920" y="2366662"/>
            <a:chExt cx="665030" cy="665030"/>
          </a:xfrm>
        </p:grpSpPr>
        <p:sp>
          <p:nvSpPr>
            <p:cNvPr id="42" name="Rectangle 41"/>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4268922" y="3031692"/>
            <a:ext cx="665030" cy="665030"/>
            <a:chOff x="4268920" y="2366662"/>
            <a:chExt cx="665030" cy="665030"/>
          </a:xfrm>
        </p:grpSpPr>
        <p:sp>
          <p:nvSpPr>
            <p:cNvPr id="54" name="Rectangle 5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933952" y="3031691"/>
            <a:ext cx="665030" cy="665030"/>
            <a:chOff x="4268920" y="2366662"/>
            <a:chExt cx="665030" cy="665030"/>
          </a:xfrm>
        </p:grpSpPr>
        <p:sp>
          <p:nvSpPr>
            <p:cNvPr id="59" name="Rectangle 5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602924" y="3031690"/>
            <a:ext cx="665030" cy="665030"/>
            <a:chOff x="4268920" y="2366662"/>
            <a:chExt cx="665030" cy="665030"/>
          </a:xfrm>
        </p:grpSpPr>
        <p:sp>
          <p:nvSpPr>
            <p:cNvPr id="64" name="Rectangle 6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4268921" y="1701632"/>
            <a:ext cx="665030" cy="665030"/>
            <a:chOff x="4268920" y="2366662"/>
            <a:chExt cx="665030" cy="665030"/>
          </a:xfrm>
        </p:grpSpPr>
        <p:sp>
          <p:nvSpPr>
            <p:cNvPr id="67" name="Rectangle 6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933951" y="1701631"/>
            <a:ext cx="665030" cy="665030"/>
            <a:chOff x="4268920" y="2366662"/>
            <a:chExt cx="665030" cy="665030"/>
          </a:xfrm>
        </p:grpSpPr>
        <p:sp>
          <p:nvSpPr>
            <p:cNvPr id="70" name="Rectangle 6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3602923" y="1701630"/>
            <a:ext cx="665030" cy="665030"/>
            <a:chOff x="4268920" y="2366662"/>
            <a:chExt cx="665030" cy="665030"/>
          </a:xfrm>
        </p:grpSpPr>
        <p:sp>
          <p:nvSpPr>
            <p:cNvPr id="74" name="Rectangle 7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6" name="Straight Arrow Connector 55"/>
          <p:cNvCxnSpPr/>
          <p:nvPr/>
        </p:nvCxnSpPr>
        <p:spPr>
          <a:xfrm flipV="1">
            <a:off x="5943931" y="2061860"/>
            <a:ext cx="1" cy="665030"/>
          </a:xfrm>
          <a:prstGeom prst="straightConnector1">
            <a:avLst/>
          </a:prstGeom>
          <a:ln w="28575" cap="rnd">
            <a:solidFill>
              <a:schemeClr val="bg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4629153" y="4011905"/>
            <a:ext cx="665030" cy="1"/>
          </a:xfrm>
          <a:prstGeom prst="straightConnector1">
            <a:avLst/>
          </a:prstGeom>
          <a:ln w="28575" cap="rnd">
            <a:solidFill>
              <a:schemeClr val="bg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5943932" y="2101987"/>
            <a:ext cx="2620948" cy="584775"/>
          </a:xfrm>
          <a:prstGeom prst="rect">
            <a:avLst/>
          </a:prstGeom>
          <a:noFill/>
        </p:spPr>
        <p:txBody>
          <a:bodyPr wrap="square" rtlCol="0">
            <a:spAutoFit/>
          </a:bodyPr>
          <a:lstStyle/>
          <a:p>
            <a:pPr algn="ctr"/>
            <a:r>
              <a:rPr lang="en-US" sz="1600" dirty="0" smtClean="0">
                <a:solidFill>
                  <a:schemeClr val="bg1"/>
                </a:solidFill>
                <a:latin typeface="Franklin Gothic Book" panose="020B0503020102020204" pitchFamily="34" charset="0"/>
              </a:rPr>
              <a:t>Angular sampling rate</a:t>
            </a:r>
          </a:p>
          <a:p>
            <a:pPr algn="ctr"/>
            <a:r>
              <a:rPr lang="en-US" sz="1600" dirty="0" smtClean="0">
                <a:solidFill>
                  <a:schemeClr val="bg1"/>
                </a:solidFill>
                <a:latin typeface="Franklin Gothic Book" panose="020B0503020102020204" pitchFamily="34" charset="0"/>
              </a:rPr>
              <a:t>(#lenslet/#sensor)</a:t>
            </a:r>
            <a:endParaRPr lang="en-US" sz="1200" dirty="0">
              <a:solidFill>
                <a:schemeClr val="bg1"/>
              </a:solidFill>
              <a:latin typeface="Franklin Gothic Book" panose="020B0503020102020204" pitchFamily="34" charset="0"/>
            </a:endParaRPr>
          </a:p>
        </p:txBody>
      </p:sp>
      <p:sp>
        <p:nvSpPr>
          <p:cNvPr id="63" name="TextBox 62"/>
          <p:cNvSpPr txBox="1"/>
          <p:nvPr/>
        </p:nvSpPr>
        <p:spPr>
          <a:xfrm>
            <a:off x="3215999" y="4064119"/>
            <a:ext cx="3491338" cy="584775"/>
          </a:xfrm>
          <a:prstGeom prst="rect">
            <a:avLst/>
          </a:prstGeom>
          <a:noFill/>
        </p:spPr>
        <p:txBody>
          <a:bodyPr wrap="square" rtlCol="0">
            <a:spAutoFit/>
          </a:bodyPr>
          <a:lstStyle/>
          <a:p>
            <a:pPr algn="ctr"/>
            <a:r>
              <a:rPr lang="en-US" sz="1600" dirty="0" smtClean="0">
                <a:solidFill>
                  <a:schemeClr val="bg1"/>
                </a:solidFill>
                <a:latin typeface="Franklin Gothic Book" panose="020B0503020102020204" pitchFamily="34" charset="0"/>
              </a:rPr>
              <a:t>Spatial sampling rate</a:t>
            </a:r>
          </a:p>
          <a:p>
            <a:pPr algn="ctr"/>
            <a:r>
              <a:rPr lang="en-US" sz="1600" dirty="0" smtClean="0">
                <a:solidFill>
                  <a:schemeClr val="bg1"/>
                </a:solidFill>
                <a:latin typeface="Franklin Gothic Book" panose="020B0503020102020204" pitchFamily="34" charset="0"/>
              </a:rPr>
              <a:t>(1/#lenslet)</a:t>
            </a:r>
            <a:endParaRPr lang="en-US" sz="12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168687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par>
                                <p:cTn id="17" presetID="2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par>
                                <p:cTn id="23" presetID="22" presetClass="entr" presetSubtype="4"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down)">
                                      <p:cBhvr>
                                        <p:cTn id="28" dur="500"/>
                                        <p:tgtEl>
                                          <p:spTgt spid="61"/>
                                        </p:tgtEl>
                                      </p:cBhvr>
                                    </p:animEffect>
                                  </p:childTnLst>
                                </p:cTn>
                              </p:par>
                              <p:par>
                                <p:cTn id="29" presetID="22" presetClass="entr" presetSubtype="4"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par>
                                <p:cTn id="32" presetID="22" presetClass="entr" presetSubtype="4"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down)">
                                      <p:cBhvr>
                                        <p:cTn id="34" dur="500"/>
                                        <p:tgtEl>
                                          <p:spTgt spid="69"/>
                                        </p:tgtEl>
                                      </p:cBhvr>
                                    </p:animEffect>
                                  </p:childTnLst>
                                </p:cTn>
                              </p:par>
                              <p:par>
                                <p:cTn id="35" presetID="22" presetClass="entr" presetSubtype="4"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down)">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par>
                                <p:cTn id="46" presetID="10" presetClass="entr" presetSubtype="0"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4" grpId="0"/>
      <p:bldP spid="62" grpId="0"/>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Light Field Sampling</a:t>
            </a:r>
            <a:endParaRPr lang="en-US" dirty="0"/>
          </a:p>
        </p:txBody>
      </p:sp>
      <p:cxnSp>
        <p:nvCxnSpPr>
          <p:cNvPr id="22" name="Straight Arrow Connector 21"/>
          <p:cNvCxnSpPr/>
          <p:nvPr/>
        </p:nvCxnSpPr>
        <p:spPr>
          <a:xfrm>
            <a:off x="334413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4601435"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4307486" y="1422433"/>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44" name="Isosceles Triangle 43"/>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642456" y="1422434"/>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47" name="Isosceles Triangle 46"/>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2976461" y="1422435"/>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50" name="Isosceles Triangle 49"/>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642456" y="2087463"/>
            <a:ext cx="1917958" cy="1223428"/>
            <a:chOff x="1143001" y="7924800"/>
            <a:chExt cx="7010399" cy="4066033"/>
          </a:xfrm>
          <a:gradFill flip="none" rotWithShape="1">
            <a:gsLst>
              <a:gs pos="100000">
                <a:schemeClr val="bg1">
                  <a:alpha val="34000"/>
                </a:schemeClr>
              </a:gs>
              <a:gs pos="86000">
                <a:schemeClr val="accent1">
                  <a:lumMod val="40000"/>
                  <a:lumOff val="60000"/>
                  <a:alpha val="78000"/>
                </a:schemeClr>
              </a:gs>
              <a:gs pos="0">
                <a:schemeClr val="accent1">
                  <a:lumMod val="75000"/>
                </a:schemeClr>
              </a:gs>
            </a:gsLst>
            <a:path path="shape">
              <a:fillToRect l="50000" t="50000" r="50000" b="50000"/>
            </a:path>
            <a:tileRect/>
          </a:gradFill>
          <a:effectLst/>
        </p:grpSpPr>
        <p:sp>
          <p:nvSpPr>
            <p:cNvPr id="26" name="Isosceles Triangle 25"/>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4307486" y="2087464"/>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56" name="Isosceles Triangle 55"/>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2976461" y="2087460"/>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63" name="Isosceles Triangle 62"/>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4307490" y="2752490"/>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77" name="Isosceles Triangle 76"/>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3642456" y="2752491"/>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80" name="Isosceles Triangle 79"/>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2976464" y="2752489"/>
            <a:ext cx="1917958" cy="1223428"/>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83" name="Isosceles Triangle 82"/>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itle 3"/>
          <p:cNvSpPr txBox="1">
            <a:spLocks/>
          </p:cNvSpPr>
          <p:nvPr/>
        </p:nvSpPr>
        <p:spPr bwMode="auto">
          <a:xfrm>
            <a:off x="486635" y="4152900"/>
            <a:ext cx="8229600"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Strong Aliasing </a:t>
            </a:r>
            <a:r>
              <a:rPr lang="en-US" sz="2000" dirty="0" smtClean="0">
                <a:sym typeface="Wingdings" panose="05000000000000000000" pitchFamily="2" charset="2"/>
              </a:rPr>
              <a:t></a:t>
            </a:r>
            <a:endParaRPr lang="en-US" sz="2000" dirty="0"/>
          </a:p>
        </p:txBody>
      </p:sp>
      <p:grpSp>
        <p:nvGrpSpPr>
          <p:cNvPr id="38" name="Group 37"/>
          <p:cNvGrpSpPr/>
          <p:nvPr/>
        </p:nvGrpSpPr>
        <p:grpSpPr>
          <a:xfrm>
            <a:off x="4933950" y="2366661"/>
            <a:ext cx="665030" cy="665030"/>
            <a:chOff x="4268920" y="2366662"/>
            <a:chExt cx="665030" cy="665030"/>
          </a:xfrm>
        </p:grpSpPr>
        <p:sp>
          <p:nvSpPr>
            <p:cNvPr id="39" name="Rectangle 3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602922" y="2366660"/>
            <a:ext cx="665030" cy="665030"/>
            <a:chOff x="4268920" y="2366662"/>
            <a:chExt cx="665030" cy="665030"/>
          </a:xfrm>
        </p:grpSpPr>
        <p:sp>
          <p:nvSpPr>
            <p:cNvPr id="42" name="Rectangle 41"/>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4268921" y="1701632"/>
            <a:ext cx="665030" cy="665030"/>
            <a:chOff x="4268920" y="2366662"/>
            <a:chExt cx="665030" cy="665030"/>
          </a:xfrm>
        </p:grpSpPr>
        <p:sp>
          <p:nvSpPr>
            <p:cNvPr id="67" name="Rectangle 6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933951" y="1701631"/>
            <a:ext cx="665030" cy="665030"/>
            <a:chOff x="4268920" y="2366662"/>
            <a:chExt cx="665030" cy="665030"/>
          </a:xfrm>
        </p:grpSpPr>
        <p:sp>
          <p:nvSpPr>
            <p:cNvPr id="70" name="Rectangle 6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3602923" y="1701630"/>
            <a:ext cx="665030" cy="665030"/>
            <a:chOff x="4268920" y="2366662"/>
            <a:chExt cx="665030" cy="665030"/>
          </a:xfrm>
        </p:grpSpPr>
        <p:sp>
          <p:nvSpPr>
            <p:cNvPr id="74" name="Rectangle 7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4268922" y="3031692"/>
            <a:ext cx="665030" cy="665030"/>
            <a:chOff x="4268920" y="2366662"/>
            <a:chExt cx="665030" cy="665030"/>
          </a:xfrm>
        </p:grpSpPr>
        <p:sp>
          <p:nvSpPr>
            <p:cNvPr id="54" name="Rectangle 5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933952" y="3031691"/>
            <a:ext cx="665030" cy="665030"/>
            <a:chOff x="4268920" y="2366662"/>
            <a:chExt cx="665030" cy="665030"/>
          </a:xfrm>
        </p:grpSpPr>
        <p:sp>
          <p:nvSpPr>
            <p:cNvPr id="59" name="Rectangle 5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602924" y="3031690"/>
            <a:ext cx="665030" cy="665030"/>
            <a:chOff x="4268920" y="2366662"/>
            <a:chExt cx="665030" cy="665030"/>
          </a:xfrm>
        </p:grpSpPr>
        <p:sp>
          <p:nvSpPr>
            <p:cNvPr id="64" name="Rectangle 6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268920" y="2366662"/>
            <a:ext cx="665030" cy="665030"/>
            <a:chOff x="4268920" y="2366662"/>
            <a:chExt cx="665030" cy="665030"/>
          </a:xfrm>
        </p:grpSpPr>
        <p:sp>
          <p:nvSpPr>
            <p:cNvPr id="5" name="Rectangle 4"/>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133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Box 259"/>
          <p:cNvSpPr txBox="1"/>
          <p:nvPr/>
        </p:nvSpPr>
        <p:spPr>
          <a:xfrm>
            <a:off x="6432139" y="329307"/>
            <a:ext cx="2233846" cy="369332"/>
          </a:xfrm>
          <a:prstGeom prst="rect">
            <a:avLst/>
          </a:prstGeom>
          <a:noFill/>
        </p:spPr>
        <p:txBody>
          <a:bodyPr wrap="square" rtlCol="0">
            <a:spAutoFit/>
          </a:bodyPr>
          <a:lstStyle/>
          <a:p>
            <a:pPr algn="ctr"/>
            <a:r>
              <a:rPr lang="en-US" dirty="0" smtClean="0">
                <a:solidFill>
                  <a:schemeClr val="bg1"/>
                </a:solidFill>
                <a:latin typeface="Franklin Gothic Book" panose="020B0503020102020204" pitchFamily="34" charset="0"/>
              </a:rPr>
              <a:t>Photosensor Array</a:t>
            </a:r>
            <a:endParaRPr lang="en-US" dirty="0">
              <a:solidFill>
                <a:schemeClr val="bg1"/>
              </a:solidFill>
              <a:latin typeface="Franklin Gothic Book" panose="020B0503020102020204" pitchFamily="34" charset="0"/>
            </a:endParaRPr>
          </a:p>
        </p:txBody>
      </p:sp>
      <p:grpSp>
        <p:nvGrpSpPr>
          <p:cNvPr id="113" name="Group 112"/>
          <p:cNvGrpSpPr/>
          <p:nvPr/>
        </p:nvGrpSpPr>
        <p:grpSpPr>
          <a:xfrm>
            <a:off x="6782999" y="804423"/>
            <a:ext cx="1532130" cy="1135215"/>
            <a:chOff x="1650438" y="3058051"/>
            <a:chExt cx="2736710" cy="2027737"/>
          </a:xfrm>
        </p:grpSpPr>
        <p:grpSp>
          <p:nvGrpSpPr>
            <p:cNvPr id="114" name="Group 113"/>
            <p:cNvGrpSpPr/>
            <p:nvPr/>
          </p:nvGrpSpPr>
          <p:grpSpPr>
            <a:xfrm>
              <a:off x="2335658" y="3171007"/>
              <a:ext cx="1370437" cy="1013969"/>
              <a:chOff x="922777" y="3049252"/>
              <a:chExt cx="2010880" cy="1487825"/>
            </a:xfrm>
            <a:solidFill>
              <a:srgbClr val="000000"/>
            </a:solidFill>
          </p:grpSpPr>
          <p:sp>
            <p:nvSpPr>
              <p:cNvPr id="511" name="Diamond 510"/>
              <p:cNvSpPr/>
              <p:nvPr/>
            </p:nvSpPr>
            <p:spPr>
              <a:xfrm>
                <a:off x="209579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Diamond 511"/>
              <p:cNvSpPr/>
              <p:nvPr/>
            </p:nvSpPr>
            <p:spPr>
              <a:xfrm>
                <a:off x="2263364"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Diamond 512"/>
              <p:cNvSpPr/>
              <p:nvPr/>
            </p:nvSpPr>
            <p:spPr>
              <a:xfrm>
                <a:off x="243093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4" name="Diamond 513"/>
              <p:cNvSpPr/>
              <p:nvPr/>
            </p:nvSpPr>
            <p:spPr>
              <a:xfrm>
                <a:off x="2263364"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5" name="Diamond 514"/>
              <p:cNvSpPr/>
              <p:nvPr/>
            </p:nvSpPr>
            <p:spPr>
              <a:xfrm>
                <a:off x="243093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Diamond 515"/>
              <p:cNvSpPr/>
              <p:nvPr/>
            </p:nvSpPr>
            <p:spPr>
              <a:xfrm>
                <a:off x="259851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Diamond 516"/>
              <p:cNvSpPr/>
              <p:nvPr/>
            </p:nvSpPr>
            <p:spPr>
              <a:xfrm>
                <a:off x="192821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Diamond 517"/>
              <p:cNvSpPr/>
              <p:nvPr/>
            </p:nvSpPr>
            <p:spPr>
              <a:xfrm>
                <a:off x="209579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Diamond 518"/>
              <p:cNvSpPr/>
              <p:nvPr/>
            </p:nvSpPr>
            <p:spPr>
              <a:xfrm>
                <a:off x="226336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Diamond 519"/>
              <p:cNvSpPr/>
              <p:nvPr/>
            </p:nvSpPr>
            <p:spPr>
              <a:xfrm>
                <a:off x="1593070"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1" name="Diamond 520"/>
              <p:cNvSpPr/>
              <p:nvPr/>
            </p:nvSpPr>
            <p:spPr>
              <a:xfrm>
                <a:off x="1760644"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 name="Diamond 521"/>
              <p:cNvSpPr/>
              <p:nvPr/>
            </p:nvSpPr>
            <p:spPr>
              <a:xfrm>
                <a:off x="1928217"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Diamond 522"/>
              <p:cNvSpPr/>
              <p:nvPr/>
            </p:nvSpPr>
            <p:spPr>
              <a:xfrm>
                <a:off x="1760644" y="415421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Diamond 523"/>
              <p:cNvSpPr/>
              <p:nvPr/>
            </p:nvSpPr>
            <p:spPr>
              <a:xfrm>
                <a:off x="1928217"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5" name="Diamond 524"/>
              <p:cNvSpPr/>
              <p:nvPr/>
            </p:nvSpPr>
            <p:spPr>
              <a:xfrm>
                <a:off x="2095790"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6" name="Diamond 525"/>
              <p:cNvSpPr/>
              <p:nvPr/>
            </p:nvSpPr>
            <p:spPr>
              <a:xfrm>
                <a:off x="1425497"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Diamond 526"/>
              <p:cNvSpPr/>
              <p:nvPr/>
            </p:nvSpPr>
            <p:spPr>
              <a:xfrm>
                <a:off x="1593070"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Diamond 527"/>
              <p:cNvSpPr/>
              <p:nvPr/>
            </p:nvSpPr>
            <p:spPr>
              <a:xfrm>
                <a:off x="1760644"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Parallelogram 528"/>
              <p:cNvSpPr/>
              <p:nvPr/>
            </p:nvSpPr>
            <p:spPr>
              <a:xfrm rot="5400000">
                <a:off x="1708245" y="4317107"/>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Parallelogram 529"/>
              <p:cNvSpPr/>
              <p:nvPr/>
            </p:nvSpPr>
            <p:spPr>
              <a:xfrm rot="5400000">
                <a:off x="1540673" y="4206609"/>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1" name="Parallelogram 530"/>
              <p:cNvSpPr/>
              <p:nvPr/>
            </p:nvSpPr>
            <p:spPr>
              <a:xfrm rot="5400000">
                <a:off x="1373100" y="4096115"/>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Parallelogram 531"/>
              <p:cNvSpPr/>
              <p:nvPr/>
            </p:nvSpPr>
            <p:spPr>
              <a:xfrm rot="5400000">
                <a:off x="1205527" y="3985617"/>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3" name="Diamond 532"/>
              <p:cNvSpPr/>
              <p:nvPr/>
            </p:nvSpPr>
            <p:spPr>
              <a:xfrm>
                <a:off x="1257923"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4" name="Diamond 533"/>
              <p:cNvSpPr/>
              <p:nvPr/>
            </p:nvSpPr>
            <p:spPr>
              <a:xfrm>
                <a:off x="142549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Diamond 534"/>
              <p:cNvSpPr/>
              <p:nvPr/>
            </p:nvSpPr>
            <p:spPr>
              <a:xfrm>
                <a:off x="1593070"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Diamond 535"/>
              <p:cNvSpPr/>
              <p:nvPr/>
            </p:nvSpPr>
            <p:spPr>
              <a:xfrm>
                <a:off x="142549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Diamond 536"/>
              <p:cNvSpPr/>
              <p:nvPr/>
            </p:nvSpPr>
            <p:spPr>
              <a:xfrm>
                <a:off x="159307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Diamond 537"/>
              <p:cNvSpPr/>
              <p:nvPr/>
            </p:nvSpPr>
            <p:spPr>
              <a:xfrm>
                <a:off x="1760643"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Diamond 538"/>
              <p:cNvSpPr/>
              <p:nvPr/>
            </p:nvSpPr>
            <p:spPr>
              <a:xfrm>
                <a:off x="109035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Diamond 539"/>
              <p:cNvSpPr/>
              <p:nvPr/>
            </p:nvSpPr>
            <p:spPr>
              <a:xfrm>
                <a:off x="1257923"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1" name="Diamond 540"/>
              <p:cNvSpPr/>
              <p:nvPr/>
            </p:nvSpPr>
            <p:spPr>
              <a:xfrm>
                <a:off x="142549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 name="Diamond 541"/>
              <p:cNvSpPr/>
              <p:nvPr/>
            </p:nvSpPr>
            <p:spPr>
              <a:xfrm>
                <a:off x="109035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3" name="Diamond 542"/>
              <p:cNvSpPr/>
              <p:nvPr/>
            </p:nvSpPr>
            <p:spPr>
              <a:xfrm>
                <a:off x="1257923"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Diamond 543"/>
              <p:cNvSpPr/>
              <p:nvPr/>
            </p:nvSpPr>
            <p:spPr>
              <a:xfrm>
                <a:off x="92277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5" name="Parallelogram 544"/>
              <p:cNvSpPr/>
              <p:nvPr/>
            </p:nvSpPr>
            <p:spPr>
              <a:xfrm rot="5400000">
                <a:off x="1037953" y="3875123"/>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6" name="Parallelogram 545"/>
              <p:cNvSpPr/>
              <p:nvPr/>
            </p:nvSpPr>
            <p:spPr>
              <a:xfrm rot="5400000">
                <a:off x="870380" y="3764625"/>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Parallelogram 546"/>
              <p:cNvSpPr/>
              <p:nvPr/>
            </p:nvSpPr>
            <p:spPr>
              <a:xfrm rot="16200000" flipV="1">
                <a:off x="2713687" y="3764624"/>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Parallelogram 547"/>
              <p:cNvSpPr/>
              <p:nvPr/>
            </p:nvSpPr>
            <p:spPr>
              <a:xfrm rot="16200000" flipV="1">
                <a:off x="2546114" y="3875122"/>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Parallelogram 548"/>
              <p:cNvSpPr/>
              <p:nvPr/>
            </p:nvSpPr>
            <p:spPr>
              <a:xfrm rot="16200000" flipV="1">
                <a:off x="2378541" y="3985616"/>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0" name="Parallelogram 549"/>
              <p:cNvSpPr/>
              <p:nvPr/>
            </p:nvSpPr>
            <p:spPr>
              <a:xfrm rot="16200000" flipV="1">
                <a:off x="2210968" y="4096114"/>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1" name="Parallelogram 550"/>
              <p:cNvSpPr/>
              <p:nvPr/>
            </p:nvSpPr>
            <p:spPr>
              <a:xfrm rot="16200000" flipV="1">
                <a:off x="2043394" y="4206608"/>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Parallelogram 551"/>
              <p:cNvSpPr/>
              <p:nvPr/>
            </p:nvSpPr>
            <p:spPr>
              <a:xfrm rot="16200000" flipV="1">
                <a:off x="1875821" y="4317106"/>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3" name="Diamond 552"/>
              <p:cNvSpPr/>
              <p:nvPr/>
            </p:nvSpPr>
            <p:spPr>
              <a:xfrm>
                <a:off x="1760641"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4" name="Diamond 553"/>
              <p:cNvSpPr/>
              <p:nvPr/>
            </p:nvSpPr>
            <p:spPr>
              <a:xfrm>
                <a:off x="1928214"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5" name="Diamond 554"/>
              <p:cNvSpPr/>
              <p:nvPr/>
            </p:nvSpPr>
            <p:spPr>
              <a:xfrm>
                <a:off x="192821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Diamond 555"/>
              <p:cNvSpPr/>
              <p:nvPr/>
            </p:nvSpPr>
            <p:spPr>
              <a:xfrm>
                <a:off x="209578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7" name="Diamond 556"/>
              <p:cNvSpPr/>
              <p:nvPr/>
            </p:nvSpPr>
            <p:spPr>
              <a:xfrm>
                <a:off x="1760641" y="304925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8" name="Diamond 557"/>
              <p:cNvSpPr/>
              <p:nvPr/>
            </p:nvSpPr>
            <p:spPr>
              <a:xfrm>
                <a:off x="1593067"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2335660" y="3058051"/>
              <a:ext cx="1370437" cy="1013969"/>
              <a:chOff x="922777" y="3049252"/>
              <a:chExt cx="2010880" cy="1487825"/>
            </a:xfrm>
          </p:grpSpPr>
          <p:sp>
            <p:nvSpPr>
              <p:cNvPr id="463" name="Diamond 462"/>
              <p:cNvSpPr/>
              <p:nvPr/>
            </p:nvSpPr>
            <p:spPr>
              <a:xfrm>
                <a:off x="2095790"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Diamond 463"/>
              <p:cNvSpPr/>
              <p:nvPr/>
            </p:nvSpPr>
            <p:spPr>
              <a:xfrm>
                <a:off x="2263364"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Diamond 464"/>
              <p:cNvSpPr/>
              <p:nvPr/>
            </p:nvSpPr>
            <p:spPr>
              <a:xfrm>
                <a:off x="2430937"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6" name="Diamond 465"/>
              <p:cNvSpPr/>
              <p:nvPr/>
            </p:nvSpPr>
            <p:spPr>
              <a:xfrm>
                <a:off x="2263364"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7" name="Diamond 466"/>
              <p:cNvSpPr/>
              <p:nvPr/>
            </p:nvSpPr>
            <p:spPr>
              <a:xfrm>
                <a:off x="2430937"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Diamond 467"/>
              <p:cNvSpPr/>
              <p:nvPr/>
            </p:nvSpPr>
            <p:spPr>
              <a:xfrm>
                <a:off x="259851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9" name="Diamond 468"/>
              <p:cNvSpPr/>
              <p:nvPr/>
            </p:nvSpPr>
            <p:spPr>
              <a:xfrm>
                <a:off x="192821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0" name="Diamond 469"/>
              <p:cNvSpPr/>
              <p:nvPr/>
            </p:nvSpPr>
            <p:spPr>
              <a:xfrm>
                <a:off x="2095790"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 name="Diamond 470"/>
              <p:cNvSpPr/>
              <p:nvPr/>
            </p:nvSpPr>
            <p:spPr>
              <a:xfrm>
                <a:off x="226336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Diamond 471"/>
              <p:cNvSpPr/>
              <p:nvPr/>
            </p:nvSpPr>
            <p:spPr>
              <a:xfrm>
                <a:off x="1593070"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3" name="Diamond 472"/>
              <p:cNvSpPr/>
              <p:nvPr/>
            </p:nvSpPr>
            <p:spPr>
              <a:xfrm>
                <a:off x="1760644" y="3933220"/>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Diamond 473"/>
              <p:cNvSpPr/>
              <p:nvPr/>
            </p:nvSpPr>
            <p:spPr>
              <a:xfrm>
                <a:off x="1928217"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Diamond 474"/>
              <p:cNvSpPr/>
              <p:nvPr/>
            </p:nvSpPr>
            <p:spPr>
              <a:xfrm>
                <a:off x="1760644" y="4154212"/>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Diamond 475"/>
              <p:cNvSpPr/>
              <p:nvPr/>
            </p:nvSpPr>
            <p:spPr>
              <a:xfrm>
                <a:off x="1928217"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Diamond 476"/>
              <p:cNvSpPr/>
              <p:nvPr/>
            </p:nvSpPr>
            <p:spPr>
              <a:xfrm>
                <a:off x="2095790"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Diamond 477"/>
              <p:cNvSpPr/>
              <p:nvPr/>
            </p:nvSpPr>
            <p:spPr>
              <a:xfrm>
                <a:off x="1425497"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Diamond 478"/>
              <p:cNvSpPr/>
              <p:nvPr/>
            </p:nvSpPr>
            <p:spPr>
              <a:xfrm>
                <a:off x="1593070"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Diamond 479"/>
              <p:cNvSpPr/>
              <p:nvPr/>
            </p:nvSpPr>
            <p:spPr>
              <a:xfrm>
                <a:off x="1760644"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Parallelogram 480"/>
              <p:cNvSpPr/>
              <p:nvPr/>
            </p:nvSpPr>
            <p:spPr>
              <a:xfrm rot="5400000">
                <a:off x="1708245" y="4317107"/>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Parallelogram 481"/>
              <p:cNvSpPr/>
              <p:nvPr/>
            </p:nvSpPr>
            <p:spPr>
              <a:xfrm rot="5400000">
                <a:off x="1540673" y="4206609"/>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Parallelogram 482"/>
              <p:cNvSpPr/>
              <p:nvPr/>
            </p:nvSpPr>
            <p:spPr>
              <a:xfrm rot="5400000">
                <a:off x="1373100" y="4096115"/>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Parallelogram 483"/>
              <p:cNvSpPr/>
              <p:nvPr/>
            </p:nvSpPr>
            <p:spPr>
              <a:xfrm rot="5400000">
                <a:off x="1205527" y="3985617"/>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Diamond 484"/>
              <p:cNvSpPr/>
              <p:nvPr/>
            </p:nvSpPr>
            <p:spPr>
              <a:xfrm>
                <a:off x="1257923"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Diamond 485"/>
              <p:cNvSpPr/>
              <p:nvPr/>
            </p:nvSpPr>
            <p:spPr>
              <a:xfrm>
                <a:off x="1425497"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Diamond 486"/>
              <p:cNvSpPr/>
              <p:nvPr/>
            </p:nvSpPr>
            <p:spPr>
              <a:xfrm>
                <a:off x="1593070"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Diamond 487"/>
              <p:cNvSpPr/>
              <p:nvPr/>
            </p:nvSpPr>
            <p:spPr>
              <a:xfrm>
                <a:off x="1425497"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Diamond 488"/>
              <p:cNvSpPr/>
              <p:nvPr/>
            </p:nvSpPr>
            <p:spPr>
              <a:xfrm>
                <a:off x="159307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0" name="Diamond 489"/>
              <p:cNvSpPr/>
              <p:nvPr/>
            </p:nvSpPr>
            <p:spPr>
              <a:xfrm>
                <a:off x="1760643"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1" name="Diamond 490"/>
              <p:cNvSpPr/>
              <p:nvPr/>
            </p:nvSpPr>
            <p:spPr>
              <a:xfrm>
                <a:off x="1090350"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Diamond 491"/>
              <p:cNvSpPr/>
              <p:nvPr/>
            </p:nvSpPr>
            <p:spPr>
              <a:xfrm>
                <a:off x="1257923"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Diamond 492"/>
              <p:cNvSpPr/>
              <p:nvPr/>
            </p:nvSpPr>
            <p:spPr>
              <a:xfrm>
                <a:off x="142549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Diamond 493"/>
              <p:cNvSpPr/>
              <p:nvPr/>
            </p:nvSpPr>
            <p:spPr>
              <a:xfrm>
                <a:off x="1090350"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5" name="Diamond 494"/>
              <p:cNvSpPr/>
              <p:nvPr/>
            </p:nvSpPr>
            <p:spPr>
              <a:xfrm>
                <a:off x="1257923"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Diamond 495"/>
              <p:cNvSpPr/>
              <p:nvPr/>
            </p:nvSpPr>
            <p:spPr>
              <a:xfrm>
                <a:off x="92277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Parallelogram 496"/>
              <p:cNvSpPr/>
              <p:nvPr/>
            </p:nvSpPr>
            <p:spPr>
              <a:xfrm rot="5400000">
                <a:off x="1037953" y="3875123"/>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Parallelogram 497"/>
              <p:cNvSpPr/>
              <p:nvPr/>
            </p:nvSpPr>
            <p:spPr>
              <a:xfrm rot="5400000">
                <a:off x="870380" y="3764625"/>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Parallelogram 498"/>
              <p:cNvSpPr/>
              <p:nvPr/>
            </p:nvSpPr>
            <p:spPr>
              <a:xfrm rot="16200000" flipV="1">
                <a:off x="2713687" y="3764624"/>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Parallelogram 499"/>
              <p:cNvSpPr/>
              <p:nvPr/>
            </p:nvSpPr>
            <p:spPr>
              <a:xfrm rot="16200000" flipV="1">
                <a:off x="2546114" y="3875122"/>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 name="Parallelogram 500"/>
              <p:cNvSpPr/>
              <p:nvPr/>
            </p:nvSpPr>
            <p:spPr>
              <a:xfrm rot="16200000" flipV="1">
                <a:off x="2378541" y="3985616"/>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2" name="Parallelogram 501"/>
              <p:cNvSpPr/>
              <p:nvPr/>
            </p:nvSpPr>
            <p:spPr>
              <a:xfrm rot="16200000" flipV="1">
                <a:off x="2210968" y="4096114"/>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3" name="Parallelogram 502"/>
              <p:cNvSpPr/>
              <p:nvPr/>
            </p:nvSpPr>
            <p:spPr>
              <a:xfrm rot="16200000" flipV="1">
                <a:off x="2043394" y="4206608"/>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Parallelogram 503"/>
              <p:cNvSpPr/>
              <p:nvPr/>
            </p:nvSpPr>
            <p:spPr>
              <a:xfrm rot="16200000" flipV="1">
                <a:off x="1875821" y="4317106"/>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5" name="Diamond 504"/>
              <p:cNvSpPr/>
              <p:nvPr/>
            </p:nvSpPr>
            <p:spPr>
              <a:xfrm>
                <a:off x="1760641" y="3270244"/>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6" name="Diamond 505"/>
              <p:cNvSpPr/>
              <p:nvPr/>
            </p:nvSpPr>
            <p:spPr>
              <a:xfrm>
                <a:off x="1928214"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7" name="Diamond 506"/>
              <p:cNvSpPr/>
              <p:nvPr/>
            </p:nvSpPr>
            <p:spPr>
              <a:xfrm>
                <a:off x="192821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Diamond 507"/>
              <p:cNvSpPr/>
              <p:nvPr/>
            </p:nvSpPr>
            <p:spPr>
              <a:xfrm>
                <a:off x="209578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9" name="Diamond 508"/>
              <p:cNvSpPr/>
              <p:nvPr/>
            </p:nvSpPr>
            <p:spPr>
              <a:xfrm>
                <a:off x="1760641" y="3049252"/>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0" name="Diamond 509"/>
              <p:cNvSpPr/>
              <p:nvPr/>
            </p:nvSpPr>
            <p:spPr>
              <a:xfrm>
                <a:off x="1593067"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3016709" y="3622831"/>
              <a:ext cx="1370437" cy="1016805"/>
              <a:chOff x="922777" y="3049252"/>
              <a:chExt cx="2010881" cy="1491986"/>
            </a:xfrm>
            <a:solidFill>
              <a:srgbClr val="000000"/>
            </a:solidFill>
          </p:grpSpPr>
          <p:sp>
            <p:nvSpPr>
              <p:cNvPr id="415" name="Diamond 414"/>
              <p:cNvSpPr/>
              <p:nvPr/>
            </p:nvSpPr>
            <p:spPr>
              <a:xfrm>
                <a:off x="209579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Diamond 415"/>
              <p:cNvSpPr/>
              <p:nvPr/>
            </p:nvSpPr>
            <p:spPr>
              <a:xfrm>
                <a:off x="2263364"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Diamond 416"/>
              <p:cNvSpPr/>
              <p:nvPr/>
            </p:nvSpPr>
            <p:spPr>
              <a:xfrm>
                <a:off x="243093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8" name="Diamond 417"/>
              <p:cNvSpPr/>
              <p:nvPr/>
            </p:nvSpPr>
            <p:spPr>
              <a:xfrm>
                <a:off x="2263364"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 name="Diamond 418"/>
              <p:cNvSpPr/>
              <p:nvPr/>
            </p:nvSpPr>
            <p:spPr>
              <a:xfrm>
                <a:off x="243093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0" name="Diamond 419"/>
              <p:cNvSpPr/>
              <p:nvPr/>
            </p:nvSpPr>
            <p:spPr>
              <a:xfrm>
                <a:off x="259851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1" name="Diamond 420"/>
              <p:cNvSpPr/>
              <p:nvPr/>
            </p:nvSpPr>
            <p:spPr>
              <a:xfrm>
                <a:off x="192821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2" name="Diamond 421"/>
              <p:cNvSpPr/>
              <p:nvPr/>
            </p:nvSpPr>
            <p:spPr>
              <a:xfrm>
                <a:off x="209579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3" name="Diamond 422"/>
              <p:cNvSpPr/>
              <p:nvPr/>
            </p:nvSpPr>
            <p:spPr>
              <a:xfrm>
                <a:off x="226336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Diamond 423"/>
              <p:cNvSpPr/>
              <p:nvPr/>
            </p:nvSpPr>
            <p:spPr>
              <a:xfrm>
                <a:off x="1593070"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Diamond 424"/>
              <p:cNvSpPr/>
              <p:nvPr/>
            </p:nvSpPr>
            <p:spPr>
              <a:xfrm>
                <a:off x="1760644"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6" name="Diamond 425"/>
              <p:cNvSpPr/>
              <p:nvPr/>
            </p:nvSpPr>
            <p:spPr>
              <a:xfrm>
                <a:off x="1928217"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Diamond 426"/>
              <p:cNvSpPr/>
              <p:nvPr/>
            </p:nvSpPr>
            <p:spPr>
              <a:xfrm>
                <a:off x="1760644" y="415421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Diamond 427"/>
              <p:cNvSpPr/>
              <p:nvPr/>
            </p:nvSpPr>
            <p:spPr>
              <a:xfrm>
                <a:off x="1928217"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9" name="Diamond 428"/>
              <p:cNvSpPr/>
              <p:nvPr/>
            </p:nvSpPr>
            <p:spPr>
              <a:xfrm>
                <a:off x="2095790"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 name="Diamond 429"/>
              <p:cNvSpPr/>
              <p:nvPr/>
            </p:nvSpPr>
            <p:spPr>
              <a:xfrm>
                <a:off x="1425497"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1" name="Diamond 430"/>
              <p:cNvSpPr/>
              <p:nvPr/>
            </p:nvSpPr>
            <p:spPr>
              <a:xfrm>
                <a:off x="1593070"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Diamond 431"/>
              <p:cNvSpPr/>
              <p:nvPr/>
            </p:nvSpPr>
            <p:spPr>
              <a:xfrm>
                <a:off x="1760644"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Parallelogram 432"/>
              <p:cNvSpPr/>
              <p:nvPr/>
            </p:nvSpPr>
            <p:spPr>
              <a:xfrm rot="5400000">
                <a:off x="1708245" y="4317107"/>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4" name="Parallelogram 433"/>
              <p:cNvSpPr/>
              <p:nvPr/>
            </p:nvSpPr>
            <p:spPr>
              <a:xfrm rot="5400000">
                <a:off x="1540673" y="4206609"/>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5" name="Parallelogram 434"/>
              <p:cNvSpPr/>
              <p:nvPr/>
            </p:nvSpPr>
            <p:spPr>
              <a:xfrm rot="5400000">
                <a:off x="1373100" y="4096115"/>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Parallelogram 435"/>
              <p:cNvSpPr/>
              <p:nvPr/>
            </p:nvSpPr>
            <p:spPr>
              <a:xfrm rot="5400000">
                <a:off x="1205527" y="3985617"/>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Diamond 436"/>
              <p:cNvSpPr/>
              <p:nvPr/>
            </p:nvSpPr>
            <p:spPr>
              <a:xfrm>
                <a:off x="1257923"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8" name="Diamond 437"/>
              <p:cNvSpPr/>
              <p:nvPr/>
            </p:nvSpPr>
            <p:spPr>
              <a:xfrm>
                <a:off x="142549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Diamond 438"/>
              <p:cNvSpPr/>
              <p:nvPr/>
            </p:nvSpPr>
            <p:spPr>
              <a:xfrm>
                <a:off x="1593070"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Diamond 439"/>
              <p:cNvSpPr/>
              <p:nvPr/>
            </p:nvSpPr>
            <p:spPr>
              <a:xfrm>
                <a:off x="142549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Diamond 440"/>
              <p:cNvSpPr/>
              <p:nvPr/>
            </p:nvSpPr>
            <p:spPr>
              <a:xfrm>
                <a:off x="159307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2" name="Diamond 441"/>
              <p:cNvSpPr/>
              <p:nvPr/>
            </p:nvSpPr>
            <p:spPr>
              <a:xfrm>
                <a:off x="1760643"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3" name="Diamond 442"/>
              <p:cNvSpPr/>
              <p:nvPr/>
            </p:nvSpPr>
            <p:spPr>
              <a:xfrm>
                <a:off x="109035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Diamond 443"/>
              <p:cNvSpPr/>
              <p:nvPr/>
            </p:nvSpPr>
            <p:spPr>
              <a:xfrm>
                <a:off x="1257923"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5" name="Diamond 444"/>
              <p:cNvSpPr/>
              <p:nvPr/>
            </p:nvSpPr>
            <p:spPr>
              <a:xfrm>
                <a:off x="142549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6" name="Diamond 445"/>
              <p:cNvSpPr/>
              <p:nvPr/>
            </p:nvSpPr>
            <p:spPr>
              <a:xfrm>
                <a:off x="109035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Diamond 446"/>
              <p:cNvSpPr/>
              <p:nvPr/>
            </p:nvSpPr>
            <p:spPr>
              <a:xfrm>
                <a:off x="1257923"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Diamond 447"/>
              <p:cNvSpPr/>
              <p:nvPr/>
            </p:nvSpPr>
            <p:spPr>
              <a:xfrm>
                <a:off x="92277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9" name="Parallelogram 448"/>
              <p:cNvSpPr/>
              <p:nvPr/>
            </p:nvSpPr>
            <p:spPr>
              <a:xfrm rot="5400000">
                <a:off x="1037953" y="3875123"/>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Parallelogram 449"/>
              <p:cNvSpPr/>
              <p:nvPr/>
            </p:nvSpPr>
            <p:spPr>
              <a:xfrm rot="5400000">
                <a:off x="870380" y="3764625"/>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Parallelogram 450"/>
              <p:cNvSpPr/>
              <p:nvPr/>
            </p:nvSpPr>
            <p:spPr>
              <a:xfrm rot="16200000" flipV="1">
                <a:off x="2713687" y="3772947"/>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Parallelogram 451"/>
              <p:cNvSpPr/>
              <p:nvPr/>
            </p:nvSpPr>
            <p:spPr>
              <a:xfrm rot="16200000" flipV="1">
                <a:off x="2546114" y="3879285"/>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Parallelogram 452"/>
              <p:cNvSpPr/>
              <p:nvPr/>
            </p:nvSpPr>
            <p:spPr>
              <a:xfrm rot="16200000" flipV="1">
                <a:off x="2378540" y="3993939"/>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Parallelogram 453"/>
              <p:cNvSpPr/>
              <p:nvPr/>
            </p:nvSpPr>
            <p:spPr>
              <a:xfrm rot="16200000" flipV="1">
                <a:off x="2210967" y="4100277"/>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Parallelogram 454"/>
              <p:cNvSpPr/>
              <p:nvPr/>
            </p:nvSpPr>
            <p:spPr>
              <a:xfrm rot="16200000" flipV="1">
                <a:off x="2043393" y="4210771"/>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Parallelogram 455"/>
              <p:cNvSpPr/>
              <p:nvPr/>
            </p:nvSpPr>
            <p:spPr>
              <a:xfrm rot="16200000" flipV="1">
                <a:off x="1875820" y="4321267"/>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Diamond 456"/>
              <p:cNvSpPr/>
              <p:nvPr/>
            </p:nvSpPr>
            <p:spPr>
              <a:xfrm>
                <a:off x="1760641"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8" name="Diamond 457"/>
              <p:cNvSpPr/>
              <p:nvPr/>
            </p:nvSpPr>
            <p:spPr>
              <a:xfrm>
                <a:off x="1928214"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Diamond 458"/>
              <p:cNvSpPr/>
              <p:nvPr/>
            </p:nvSpPr>
            <p:spPr>
              <a:xfrm>
                <a:off x="192821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Diamond 459"/>
              <p:cNvSpPr/>
              <p:nvPr/>
            </p:nvSpPr>
            <p:spPr>
              <a:xfrm>
                <a:off x="209578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Diamond 460"/>
              <p:cNvSpPr/>
              <p:nvPr/>
            </p:nvSpPr>
            <p:spPr>
              <a:xfrm>
                <a:off x="1760641" y="304925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Diamond 461"/>
              <p:cNvSpPr/>
              <p:nvPr/>
            </p:nvSpPr>
            <p:spPr>
              <a:xfrm>
                <a:off x="1593067"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3016711" y="3509875"/>
              <a:ext cx="1370437" cy="1013969"/>
              <a:chOff x="922777" y="3049252"/>
              <a:chExt cx="2010880" cy="1487825"/>
            </a:xfrm>
          </p:grpSpPr>
          <p:sp>
            <p:nvSpPr>
              <p:cNvPr id="367" name="Diamond 366"/>
              <p:cNvSpPr/>
              <p:nvPr/>
            </p:nvSpPr>
            <p:spPr>
              <a:xfrm>
                <a:off x="2095790"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Diamond 367"/>
              <p:cNvSpPr/>
              <p:nvPr/>
            </p:nvSpPr>
            <p:spPr>
              <a:xfrm>
                <a:off x="2263364"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Diamond 368"/>
              <p:cNvSpPr/>
              <p:nvPr/>
            </p:nvSpPr>
            <p:spPr>
              <a:xfrm>
                <a:off x="2430937"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Diamond 369"/>
              <p:cNvSpPr/>
              <p:nvPr/>
            </p:nvSpPr>
            <p:spPr>
              <a:xfrm>
                <a:off x="2263364"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Diamond 370"/>
              <p:cNvSpPr/>
              <p:nvPr/>
            </p:nvSpPr>
            <p:spPr>
              <a:xfrm>
                <a:off x="2430937"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Diamond 371"/>
              <p:cNvSpPr/>
              <p:nvPr/>
            </p:nvSpPr>
            <p:spPr>
              <a:xfrm>
                <a:off x="259851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Diamond 372"/>
              <p:cNvSpPr/>
              <p:nvPr/>
            </p:nvSpPr>
            <p:spPr>
              <a:xfrm>
                <a:off x="192821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Diamond 373"/>
              <p:cNvSpPr/>
              <p:nvPr/>
            </p:nvSpPr>
            <p:spPr>
              <a:xfrm>
                <a:off x="2095790"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Diamond 374"/>
              <p:cNvSpPr/>
              <p:nvPr/>
            </p:nvSpPr>
            <p:spPr>
              <a:xfrm>
                <a:off x="226336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Diamond 375"/>
              <p:cNvSpPr/>
              <p:nvPr/>
            </p:nvSpPr>
            <p:spPr>
              <a:xfrm>
                <a:off x="1593070"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Diamond 376"/>
              <p:cNvSpPr/>
              <p:nvPr/>
            </p:nvSpPr>
            <p:spPr>
              <a:xfrm>
                <a:off x="1760644" y="3933220"/>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Diamond 377"/>
              <p:cNvSpPr/>
              <p:nvPr/>
            </p:nvSpPr>
            <p:spPr>
              <a:xfrm>
                <a:off x="1928217"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Diamond 378"/>
              <p:cNvSpPr/>
              <p:nvPr/>
            </p:nvSpPr>
            <p:spPr>
              <a:xfrm>
                <a:off x="1760644" y="4154212"/>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Diamond 379"/>
              <p:cNvSpPr/>
              <p:nvPr/>
            </p:nvSpPr>
            <p:spPr>
              <a:xfrm>
                <a:off x="1928217"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Diamond 380"/>
              <p:cNvSpPr/>
              <p:nvPr/>
            </p:nvSpPr>
            <p:spPr>
              <a:xfrm>
                <a:off x="2095790"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Diamond 381"/>
              <p:cNvSpPr/>
              <p:nvPr/>
            </p:nvSpPr>
            <p:spPr>
              <a:xfrm>
                <a:off x="1425497"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Diamond 382"/>
              <p:cNvSpPr/>
              <p:nvPr/>
            </p:nvSpPr>
            <p:spPr>
              <a:xfrm>
                <a:off x="1593070"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Diamond 383"/>
              <p:cNvSpPr/>
              <p:nvPr/>
            </p:nvSpPr>
            <p:spPr>
              <a:xfrm>
                <a:off x="1760644"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Parallelogram 384"/>
              <p:cNvSpPr/>
              <p:nvPr/>
            </p:nvSpPr>
            <p:spPr>
              <a:xfrm rot="5400000">
                <a:off x="1708245" y="4317107"/>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Parallelogram 385"/>
              <p:cNvSpPr/>
              <p:nvPr/>
            </p:nvSpPr>
            <p:spPr>
              <a:xfrm rot="5400000">
                <a:off x="1540673" y="4206609"/>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Parallelogram 386"/>
              <p:cNvSpPr/>
              <p:nvPr/>
            </p:nvSpPr>
            <p:spPr>
              <a:xfrm rot="5400000">
                <a:off x="1373100" y="4096115"/>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Parallelogram 387"/>
              <p:cNvSpPr/>
              <p:nvPr/>
            </p:nvSpPr>
            <p:spPr>
              <a:xfrm rot="5400000">
                <a:off x="1205527" y="3985617"/>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Diamond 388"/>
              <p:cNvSpPr/>
              <p:nvPr/>
            </p:nvSpPr>
            <p:spPr>
              <a:xfrm>
                <a:off x="1257923"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Diamond 389"/>
              <p:cNvSpPr/>
              <p:nvPr/>
            </p:nvSpPr>
            <p:spPr>
              <a:xfrm>
                <a:off x="1425497"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Diamond 390"/>
              <p:cNvSpPr/>
              <p:nvPr/>
            </p:nvSpPr>
            <p:spPr>
              <a:xfrm>
                <a:off x="1593070"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Diamond 391"/>
              <p:cNvSpPr/>
              <p:nvPr/>
            </p:nvSpPr>
            <p:spPr>
              <a:xfrm>
                <a:off x="1425497"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Diamond 392"/>
              <p:cNvSpPr/>
              <p:nvPr/>
            </p:nvSpPr>
            <p:spPr>
              <a:xfrm>
                <a:off x="159307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Diamond 393"/>
              <p:cNvSpPr/>
              <p:nvPr/>
            </p:nvSpPr>
            <p:spPr>
              <a:xfrm>
                <a:off x="1760643"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Diamond 394"/>
              <p:cNvSpPr/>
              <p:nvPr/>
            </p:nvSpPr>
            <p:spPr>
              <a:xfrm>
                <a:off x="1090350"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Diamond 395"/>
              <p:cNvSpPr/>
              <p:nvPr/>
            </p:nvSpPr>
            <p:spPr>
              <a:xfrm>
                <a:off x="1257923"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Diamond 396"/>
              <p:cNvSpPr/>
              <p:nvPr/>
            </p:nvSpPr>
            <p:spPr>
              <a:xfrm>
                <a:off x="142549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Diamond 397"/>
              <p:cNvSpPr/>
              <p:nvPr/>
            </p:nvSpPr>
            <p:spPr>
              <a:xfrm>
                <a:off x="1090350"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Diamond 398"/>
              <p:cNvSpPr/>
              <p:nvPr/>
            </p:nvSpPr>
            <p:spPr>
              <a:xfrm>
                <a:off x="1257923"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Diamond 399"/>
              <p:cNvSpPr/>
              <p:nvPr/>
            </p:nvSpPr>
            <p:spPr>
              <a:xfrm>
                <a:off x="92277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Parallelogram 400"/>
              <p:cNvSpPr/>
              <p:nvPr/>
            </p:nvSpPr>
            <p:spPr>
              <a:xfrm rot="5400000">
                <a:off x="1037953" y="3875123"/>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Parallelogram 401"/>
              <p:cNvSpPr/>
              <p:nvPr/>
            </p:nvSpPr>
            <p:spPr>
              <a:xfrm rot="5400000">
                <a:off x="870380" y="3764625"/>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Parallelogram 402"/>
              <p:cNvSpPr/>
              <p:nvPr/>
            </p:nvSpPr>
            <p:spPr>
              <a:xfrm rot="16200000" flipV="1">
                <a:off x="2713687" y="3764624"/>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Parallelogram 403"/>
              <p:cNvSpPr/>
              <p:nvPr/>
            </p:nvSpPr>
            <p:spPr>
              <a:xfrm rot="16200000" flipV="1">
                <a:off x="2546114" y="3875122"/>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Parallelogram 404"/>
              <p:cNvSpPr/>
              <p:nvPr/>
            </p:nvSpPr>
            <p:spPr>
              <a:xfrm rot="16200000" flipV="1">
                <a:off x="2378541" y="3985616"/>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Parallelogram 405"/>
              <p:cNvSpPr/>
              <p:nvPr/>
            </p:nvSpPr>
            <p:spPr>
              <a:xfrm rot="16200000" flipV="1">
                <a:off x="2210968" y="4096114"/>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Parallelogram 406"/>
              <p:cNvSpPr/>
              <p:nvPr/>
            </p:nvSpPr>
            <p:spPr>
              <a:xfrm rot="16200000" flipV="1">
                <a:off x="2043394" y="4206608"/>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Parallelogram 407"/>
              <p:cNvSpPr/>
              <p:nvPr/>
            </p:nvSpPr>
            <p:spPr>
              <a:xfrm rot="16200000" flipV="1">
                <a:off x="1875821" y="4317106"/>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Diamond 408"/>
              <p:cNvSpPr/>
              <p:nvPr/>
            </p:nvSpPr>
            <p:spPr>
              <a:xfrm>
                <a:off x="1760641" y="3270244"/>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Diamond 409"/>
              <p:cNvSpPr/>
              <p:nvPr/>
            </p:nvSpPr>
            <p:spPr>
              <a:xfrm>
                <a:off x="1928214"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Diamond 410"/>
              <p:cNvSpPr/>
              <p:nvPr/>
            </p:nvSpPr>
            <p:spPr>
              <a:xfrm>
                <a:off x="192821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Diamond 411"/>
              <p:cNvSpPr/>
              <p:nvPr/>
            </p:nvSpPr>
            <p:spPr>
              <a:xfrm>
                <a:off x="209578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Diamond 412"/>
              <p:cNvSpPr/>
              <p:nvPr/>
            </p:nvSpPr>
            <p:spPr>
              <a:xfrm>
                <a:off x="1760641" y="3049252"/>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Diamond 413"/>
              <p:cNvSpPr/>
              <p:nvPr/>
            </p:nvSpPr>
            <p:spPr>
              <a:xfrm>
                <a:off x="1593067"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1650438" y="3622830"/>
              <a:ext cx="1370441" cy="1016807"/>
              <a:chOff x="922773" y="3049252"/>
              <a:chExt cx="2010884" cy="1491989"/>
            </a:xfrm>
            <a:solidFill>
              <a:srgbClr val="000000"/>
            </a:solidFill>
          </p:grpSpPr>
          <p:sp>
            <p:nvSpPr>
              <p:cNvPr id="319" name="Diamond 318"/>
              <p:cNvSpPr/>
              <p:nvPr/>
            </p:nvSpPr>
            <p:spPr>
              <a:xfrm>
                <a:off x="209579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Diamond 319"/>
              <p:cNvSpPr/>
              <p:nvPr/>
            </p:nvSpPr>
            <p:spPr>
              <a:xfrm>
                <a:off x="2263364"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Diamond 320"/>
              <p:cNvSpPr/>
              <p:nvPr/>
            </p:nvSpPr>
            <p:spPr>
              <a:xfrm>
                <a:off x="243093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Diamond 321"/>
              <p:cNvSpPr/>
              <p:nvPr/>
            </p:nvSpPr>
            <p:spPr>
              <a:xfrm>
                <a:off x="2263364"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Diamond 322"/>
              <p:cNvSpPr/>
              <p:nvPr/>
            </p:nvSpPr>
            <p:spPr>
              <a:xfrm>
                <a:off x="243093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Diamond 323"/>
              <p:cNvSpPr/>
              <p:nvPr/>
            </p:nvSpPr>
            <p:spPr>
              <a:xfrm>
                <a:off x="259851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Diamond 324"/>
              <p:cNvSpPr/>
              <p:nvPr/>
            </p:nvSpPr>
            <p:spPr>
              <a:xfrm>
                <a:off x="192821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Diamond 325"/>
              <p:cNvSpPr/>
              <p:nvPr/>
            </p:nvSpPr>
            <p:spPr>
              <a:xfrm>
                <a:off x="209579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Diamond 326"/>
              <p:cNvSpPr/>
              <p:nvPr/>
            </p:nvSpPr>
            <p:spPr>
              <a:xfrm>
                <a:off x="226336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Diamond 327"/>
              <p:cNvSpPr/>
              <p:nvPr/>
            </p:nvSpPr>
            <p:spPr>
              <a:xfrm>
                <a:off x="1593070"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Diamond 328"/>
              <p:cNvSpPr/>
              <p:nvPr/>
            </p:nvSpPr>
            <p:spPr>
              <a:xfrm>
                <a:off x="1760644"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Diamond 329"/>
              <p:cNvSpPr/>
              <p:nvPr/>
            </p:nvSpPr>
            <p:spPr>
              <a:xfrm>
                <a:off x="1928217"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Diamond 330"/>
              <p:cNvSpPr/>
              <p:nvPr/>
            </p:nvSpPr>
            <p:spPr>
              <a:xfrm>
                <a:off x="1760644" y="415421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Diamond 331"/>
              <p:cNvSpPr/>
              <p:nvPr/>
            </p:nvSpPr>
            <p:spPr>
              <a:xfrm>
                <a:off x="1928217"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Diamond 332"/>
              <p:cNvSpPr/>
              <p:nvPr/>
            </p:nvSpPr>
            <p:spPr>
              <a:xfrm>
                <a:off x="2095790"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Diamond 333"/>
              <p:cNvSpPr/>
              <p:nvPr/>
            </p:nvSpPr>
            <p:spPr>
              <a:xfrm>
                <a:off x="1425497"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Diamond 334"/>
              <p:cNvSpPr/>
              <p:nvPr/>
            </p:nvSpPr>
            <p:spPr>
              <a:xfrm>
                <a:off x="1593070"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Diamond 335"/>
              <p:cNvSpPr/>
              <p:nvPr/>
            </p:nvSpPr>
            <p:spPr>
              <a:xfrm>
                <a:off x="1760644"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Parallelogram 336"/>
              <p:cNvSpPr/>
              <p:nvPr/>
            </p:nvSpPr>
            <p:spPr>
              <a:xfrm rot="5400000">
                <a:off x="1708244" y="4321270"/>
                <a:ext cx="272368"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Parallelogram 337"/>
              <p:cNvSpPr/>
              <p:nvPr/>
            </p:nvSpPr>
            <p:spPr>
              <a:xfrm rot="5400000">
                <a:off x="1540674" y="4214932"/>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Parallelogram 338"/>
              <p:cNvSpPr/>
              <p:nvPr/>
            </p:nvSpPr>
            <p:spPr>
              <a:xfrm rot="5400000">
                <a:off x="1373100" y="4104440"/>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Parallelogram 339"/>
              <p:cNvSpPr/>
              <p:nvPr/>
            </p:nvSpPr>
            <p:spPr>
              <a:xfrm rot="5400000">
                <a:off x="1205527" y="3993940"/>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Diamond 340"/>
              <p:cNvSpPr/>
              <p:nvPr/>
            </p:nvSpPr>
            <p:spPr>
              <a:xfrm>
                <a:off x="1257923"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Diamond 341"/>
              <p:cNvSpPr/>
              <p:nvPr/>
            </p:nvSpPr>
            <p:spPr>
              <a:xfrm>
                <a:off x="142549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Diamond 342"/>
              <p:cNvSpPr/>
              <p:nvPr/>
            </p:nvSpPr>
            <p:spPr>
              <a:xfrm>
                <a:off x="1593070"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Diamond 343"/>
              <p:cNvSpPr/>
              <p:nvPr/>
            </p:nvSpPr>
            <p:spPr>
              <a:xfrm>
                <a:off x="142549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Diamond 344"/>
              <p:cNvSpPr/>
              <p:nvPr/>
            </p:nvSpPr>
            <p:spPr>
              <a:xfrm>
                <a:off x="159307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Diamond 345"/>
              <p:cNvSpPr/>
              <p:nvPr/>
            </p:nvSpPr>
            <p:spPr>
              <a:xfrm>
                <a:off x="1760643"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Diamond 346"/>
              <p:cNvSpPr/>
              <p:nvPr/>
            </p:nvSpPr>
            <p:spPr>
              <a:xfrm>
                <a:off x="109035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Diamond 347"/>
              <p:cNvSpPr/>
              <p:nvPr/>
            </p:nvSpPr>
            <p:spPr>
              <a:xfrm>
                <a:off x="1257923"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Diamond 348"/>
              <p:cNvSpPr/>
              <p:nvPr/>
            </p:nvSpPr>
            <p:spPr>
              <a:xfrm>
                <a:off x="142549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Diamond 349"/>
              <p:cNvSpPr/>
              <p:nvPr/>
            </p:nvSpPr>
            <p:spPr>
              <a:xfrm>
                <a:off x="109035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Diamond 350"/>
              <p:cNvSpPr/>
              <p:nvPr/>
            </p:nvSpPr>
            <p:spPr>
              <a:xfrm>
                <a:off x="1257923"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Diamond 351"/>
              <p:cNvSpPr/>
              <p:nvPr/>
            </p:nvSpPr>
            <p:spPr>
              <a:xfrm>
                <a:off x="92277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Parallelogram 352"/>
              <p:cNvSpPr/>
              <p:nvPr/>
            </p:nvSpPr>
            <p:spPr>
              <a:xfrm rot="5400000">
                <a:off x="1037953" y="3883446"/>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Parallelogram 353"/>
              <p:cNvSpPr/>
              <p:nvPr/>
            </p:nvSpPr>
            <p:spPr>
              <a:xfrm rot="5400000">
                <a:off x="870376" y="3772949"/>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Parallelogram 354"/>
              <p:cNvSpPr/>
              <p:nvPr/>
            </p:nvSpPr>
            <p:spPr>
              <a:xfrm rot="16200000" flipV="1">
                <a:off x="2713687" y="3764624"/>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Parallelogram 355"/>
              <p:cNvSpPr/>
              <p:nvPr/>
            </p:nvSpPr>
            <p:spPr>
              <a:xfrm rot="16200000" flipV="1">
                <a:off x="2546114" y="3875122"/>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Parallelogram 356"/>
              <p:cNvSpPr/>
              <p:nvPr/>
            </p:nvSpPr>
            <p:spPr>
              <a:xfrm rot="16200000" flipV="1">
                <a:off x="2378541" y="3985616"/>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Parallelogram 357"/>
              <p:cNvSpPr/>
              <p:nvPr/>
            </p:nvSpPr>
            <p:spPr>
              <a:xfrm rot="16200000" flipV="1">
                <a:off x="2210968" y="4096114"/>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Parallelogram 358"/>
              <p:cNvSpPr/>
              <p:nvPr/>
            </p:nvSpPr>
            <p:spPr>
              <a:xfrm rot="16200000" flipV="1">
                <a:off x="2043394" y="4206608"/>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Parallelogram 359"/>
              <p:cNvSpPr/>
              <p:nvPr/>
            </p:nvSpPr>
            <p:spPr>
              <a:xfrm rot="16200000" flipV="1">
                <a:off x="1875821" y="4317106"/>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Diamond 360"/>
              <p:cNvSpPr/>
              <p:nvPr/>
            </p:nvSpPr>
            <p:spPr>
              <a:xfrm>
                <a:off x="1760641"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Diamond 361"/>
              <p:cNvSpPr/>
              <p:nvPr/>
            </p:nvSpPr>
            <p:spPr>
              <a:xfrm>
                <a:off x="1928214"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Diamond 362"/>
              <p:cNvSpPr/>
              <p:nvPr/>
            </p:nvSpPr>
            <p:spPr>
              <a:xfrm>
                <a:off x="192821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Diamond 363"/>
              <p:cNvSpPr/>
              <p:nvPr/>
            </p:nvSpPr>
            <p:spPr>
              <a:xfrm>
                <a:off x="209578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Diamond 364"/>
              <p:cNvSpPr/>
              <p:nvPr/>
            </p:nvSpPr>
            <p:spPr>
              <a:xfrm>
                <a:off x="1760641" y="304925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Diamond 365"/>
              <p:cNvSpPr/>
              <p:nvPr/>
            </p:nvSpPr>
            <p:spPr>
              <a:xfrm>
                <a:off x="1593067"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1650444" y="3509874"/>
              <a:ext cx="1370437" cy="1013969"/>
              <a:chOff x="922777" y="3049252"/>
              <a:chExt cx="2010880" cy="1487825"/>
            </a:xfrm>
          </p:grpSpPr>
          <p:sp>
            <p:nvSpPr>
              <p:cNvPr id="271" name="Diamond 270"/>
              <p:cNvSpPr/>
              <p:nvPr/>
            </p:nvSpPr>
            <p:spPr>
              <a:xfrm>
                <a:off x="2095790"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Diamond 271"/>
              <p:cNvSpPr/>
              <p:nvPr/>
            </p:nvSpPr>
            <p:spPr>
              <a:xfrm>
                <a:off x="2263364"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Diamond 272"/>
              <p:cNvSpPr/>
              <p:nvPr/>
            </p:nvSpPr>
            <p:spPr>
              <a:xfrm>
                <a:off x="2430937"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Diamond 273"/>
              <p:cNvSpPr/>
              <p:nvPr/>
            </p:nvSpPr>
            <p:spPr>
              <a:xfrm>
                <a:off x="2263364"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Diamond 274"/>
              <p:cNvSpPr/>
              <p:nvPr/>
            </p:nvSpPr>
            <p:spPr>
              <a:xfrm>
                <a:off x="2430937"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Diamond 275"/>
              <p:cNvSpPr/>
              <p:nvPr/>
            </p:nvSpPr>
            <p:spPr>
              <a:xfrm>
                <a:off x="259851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Diamond 276"/>
              <p:cNvSpPr/>
              <p:nvPr/>
            </p:nvSpPr>
            <p:spPr>
              <a:xfrm>
                <a:off x="192821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Diamond 277"/>
              <p:cNvSpPr/>
              <p:nvPr/>
            </p:nvSpPr>
            <p:spPr>
              <a:xfrm>
                <a:off x="2095790"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Diamond 278"/>
              <p:cNvSpPr/>
              <p:nvPr/>
            </p:nvSpPr>
            <p:spPr>
              <a:xfrm>
                <a:off x="226336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Diamond 279"/>
              <p:cNvSpPr/>
              <p:nvPr/>
            </p:nvSpPr>
            <p:spPr>
              <a:xfrm>
                <a:off x="1593070"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Diamond 280"/>
              <p:cNvSpPr/>
              <p:nvPr/>
            </p:nvSpPr>
            <p:spPr>
              <a:xfrm>
                <a:off x="1760644" y="3933220"/>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Diamond 281"/>
              <p:cNvSpPr/>
              <p:nvPr/>
            </p:nvSpPr>
            <p:spPr>
              <a:xfrm>
                <a:off x="1928217"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Diamond 282"/>
              <p:cNvSpPr/>
              <p:nvPr/>
            </p:nvSpPr>
            <p:spPr>
              <a:xfrm>
                <a:off x="1760644" y="4154212"/>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Diamond 283"/>
              <p:cNvSpPr/>
              <p:nvPr/>
            </p:nvSpPr>
            <p:spPr>
              <a:xfrm>
                <a:off x="1928217"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Diamond 284"/>
              <p:cNvSpPr/>
              <p:nvPr/>
            </p:nvSpPr>
            <p:spPr>
              <a:xfrm>
                <a:off x="2095790"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Diamond 285"/>
              <p:cNvSpPr/>
              <p:nvPr/>
            </p:nvSpPr>
            <p:spPr>
              <a:xfrm>
                <a:off x="1425497"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Diamond 286"/>
              <p:cNvSpPr/>
              <p:nvPr/>
            </p:nvSpPr>
            <p:spPr>
              <a:xfrm>
                <a:off x="1593070"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Diamond 287"/>
              <p:cNvSpPr/>
              <p:nvPr/>
            </p:nvSpPr>
            <p:spPr>
              <a:xfrm>
                <a:off x="1760644"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Parallelogram 288"/>
              <p:cNvSpPr/>
              <p:nvPr/>
            </p:nvSpPr>
            <p:spPr>
              <a:xfrm rot="5400000">
                <a:off x="1708245" y="4317107"/>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Parallelogram 289"/>
              <p:cNvSpPr/>
              <p:nvPr/>
            </p:nvSpPr>
            <p:spPr>
              <a:xfrm rot="5400000">
                <a:off x="1540673" y="4206609"/>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Parallelogram 290"/>
              <p:cNvSpPr/>
              <p:nvPr/>
            </p:nvSpPr>
            <p:spPr>
              <a:xfrm rot="5400000">
                <a:off x="1373100" y="4096115"/>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Parallelogram 291"/>
              <p:cNvSpPr/>
              <p:nvPr/>
            </p:nvSpPr>
            <p:spPr>
              <a:xfrm rot="5400000">
                <a:off x="1205527" y="3985617"/>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Diamond 292"/>
              <p:cNvSpPr/>
              <p:nvPr/>
            </p:nvSpPr>
            <p:spPr>
              <a:xfrm>
                <a:off x="1257923"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Diamond 293"/>
              <p:cNvSpPr/>
              <p:nvPr/>
            </p:nvSpPr>
            <p:spPr>
              <a:xfrm>
                <a:off x="1425497"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Diamond 294"/>
              <p:cNvSpPr/>
              <p:nvPr/>
            </p:nvSpPr>
            <p:spPr>
              <a:xfrm>
                <a:off x="1593070"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Diamond 295"/>
              <p:cNvSpPr/>
              <p:nvPr/>
            </p:nvSpPr>
            <p:spPr>
              <a:xfrm>
                <a:off x="1425497"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Diamond 296"/>
              <p:cNvSpPr/>
              <p:nvPr/>
            </p:nvSpPr>
            <p:spPr>
              <a:xfrm>
                <a:off x="159307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Diamond 297"/>
              <p:cNvSpPr/>
              <p:nvPr/>
            </p:nvSpPr>
            <p:spPr>
              <a:xfrm>
                <a:off x="1760643"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Diamond 298"/>
              <p:cNvSpPr/>
              <p:nvPr/>
            </p:nvSpPr>
            <p:spPr>
              <a:xfrm>
                <a:off x="1090350"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Diamond 299"/>
              <p:cNvSpPr/>
              <p:nvPr/>
            </p:nvSpPr>
            <p:spPr>
              <a:xfrm>
                <a:off x="1257923"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Diamond 300"/>
              <p:cNvSpPr/>
              <p:nvPr/>
            </p:nvSpPr>
            <p:spPr>
              <a:xfrm>
                <a:off x="142549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Diamond 301"/>
              <p:cNvSpPr/>
              <p:nvPr/>
            </p:nvSpPr>
            <p:spPr>
              <a:xfrm>
                <a:off x="1090350"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Diamond 302"/>
              <p:cNvSpPr/>
              <p:nvPr/>
            </p:nvSpPr>
            <p:spPr>
              <a:xfrm>
                <a:off x="1257923"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Diamond 303"/>
              <p:cNvSpPr/>
              <p:nvPr/>
            </p:nvSpPr>
            <p:spPr>
              <a:xfrm>
                <a:off x="92277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Parallelogram 304"/>
              <p:cNvSpPr/>
              <p:nvPr/>
            </p:nvSpPr>
            <p:spPr>
              <a:xfrm rot="5400000">
                <a:off x="1037953" y="3875123"/>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Parallelogram 305"/>
              <p:cNvSpPr/>
              <p:nvPr/>
            </p:nvSpPr>
            <p:spPr>
              <a:xfrm rot="5400000">
                <a:off x="870380" y="3764625"/>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Parallelogram 306"/>
              <p:cNvSpPr/>
              <p:nvPr/>
            </p:nvSpPr>
            <p:spPr>
              <a:xfrm rot="16200000" flipV="1">
                <a:off x="2713687" y="3764624"/>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Parallelogram 307"/>
              <p:cNvSpPr/>
              <p:nvPr/>
            </p:nvSpPr>
            <p:spPr>
              <a:xfrm rot="16200000" flipV="1">
                <a:off x="2546114" y="3875122"/>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Parallelogram 308"/>
              <p:cNvSpPr/>
              <p:nvPr/>
            </p:nvSpPr>
            <p:spPr>
              <a:xfrm rot="16200000" flipV="1">
                <a:off x="2378541" y="3985616"/>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Parallelogram 309"/>
              <p:cNvSpPr/>
              <p:nvPr/>
            </p:nvSpPr>
            <p:spPr>
              <a:xfrm rot="16200000" flipV="1">
                <a:off x="2210968" y="4096114"/>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Parallelogram 310"/>
              <p:cNvSpPr/>
              <p:nvPr/>
            </p:nvSpPr>
            <p:spPr>
              <a:xfrm rot="16200000" flipV="1">
                <a:off x="2043394" y="4206608"/>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Parallelogram 311"/>
              <p:cNvSpPr/>
              <p:nvPr/>
            </p:nvSpPr>
            <p:spPr>
              <a:xfrm rot="16200000" flipV="1">
                <a:off x="1875821" y="4317106"/>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Diamond 312"/>
              <p:cNvSpPr/>
              <p:nvPr/>
            </p:nvSpPr>
            <p:spPr>
              <a:xfrm>
                <a:off x="1760641" y="3270244"/>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Diamond 313"/>
              <p:cNvSpPr/>
              <p:nvPr/>
            </p:nvSpPr>
            <p:spPr>
              <a:xfrm>
                <a:off x="1928214"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Diamond 314"/>
              <p:cNvSpPr/>
              <p:nvPr/>
            </p:nvSpPr>
            <p:spPr>
              <a:xfrm>
                <a:off x="192821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Diamond 315"/>
              <p:cNvSpPr/>
              <p:nvPr/>
            </p:nvSpPr>
            <p:spPr>
              <a:xfrm>
                <a:off x="209578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Diamond 316"/>
              <p:cNvSpPr/>
              <p:nvPr/>
            </p:nvSpPr>
            <p:spPr>
              <a:xfrm>
                <a:off x="1760641" y="3049252"/>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Diamond 317"/>
              <p:cNvSpPr/>
              <p:nvPr/>
            </p:nvSpPr>
            <p:spPr>
              <a:xfrm>
                <a:off x="1593067"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2331492" y="4074654"/>
              <a:ext cx="1370439" cy="1011134"/>
              <a:chOff x="922776" y="3049252"/>
              <a:chExt cx="2010883" cy="1483665"/>
            </a:xfrm>
            <a:solidFill>
              <a:srgbClr val="000000"/>
            </a:solidFill>
          </p:grpSpPr>
          <p:sp>
            <p:nvSpPr>
              <p:cNvPr id="219" name="Diamond 218"/>
              <p:cNvSpPr/>
              <p:nvPr/>
            </p:nvSpPr>
            <p:spPr>
              <a:xfrm>
                <a:off x="209579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Diamond 219"/>
              <p:cNvSpPr/>
              <p:nvPr/>
            </p:nvSpPr>
            <p:spPr>
              <a:xfrm>
                <a:off x="2263364"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Diamond 220"/>
              <p:cNvSpPr/>
              <p:nvPr/>
            </p:nvSpPr>
            <p:spPr>
              <a:xfrm>
                <a:off x="243093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Diamond 221"/>
              <p:cNvSpPr/>
              <p:nvPr/>
            </p:nvSpPr>
            <p:spPr>
              <a:xfrm>
                <a:off x="2263364"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Diamond 222"/>
              <p:cNvSpPr/>
              <p:nvPr/>
            </p:nvSpPr>
            <p:spPr>
              <a:xfrm>
                <a:off x="243093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Diamond 223"/>
              <p:cNvSpPr/>
              <p:nvPr/>
            </p:nvSpPr>
            <p:spPr>
              <a:xfrm>
                <a:off x="259851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Diamond 224"/>
              <p:cNvSpPr/>
              <p:nvPr/>
            </p:nvSpPr>
            <p:spPr>
              <a:xfrm>
                <a:off x="192821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Diamond 225"/>
              <p:cNvSpPr/>
              <p:nvPr/>
            </p:nvSpPr>
            <p:spPr>
              <a:xfrm>
                <a:off x="209579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Diamond 226"/>
              <p:cNvSpPr/>
              <p:nvPr/>
            </p:nvSpPr>
            <p:spPr>
              <a:xfrm>
                <a:off x="226336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Diamond 227"/>
              <p:cNvSpPr/>
              <p:nvPr/>
            </p:nvSpPr>
            <p:spPr>
              <a:xfrm>
                <a:off x="1593070"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Diamond 228"/>
              <p:cNvSpPr/>
              <p:nvPr/>
            </p:nvSpPr>
            <p:spPr>
              <a:xfrm>
                <a:off x="1760644"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Diamond 229"/>
              <p:cNvSpPr/>
              <p:nvPr/>
            </p:nvSpPr>
            <p:spPr>
              <a:xfrm>
                <a:off x="1928217"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Diamond 230"/>
              <p:cNvSpPr/>
              <p:nvPr/>
            </p:nvSpPr>
            <p:spPr>
              <a:xfrm>
                <a:off x="1760644" y="415421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Diamond 231"/>
              <p:cNvSpPr/>
              <p:nvPr/>
            </p:nvSpPr>
            <p:spPr>
              <a:xfrm>
                <a:off x="1928217" y="404371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Diamond 232"/>
              <p:cNvSpPr/>
              <p:nvPr/>
            </p:nvSpPr>
            <p:spPr>
              <a:xfrm>
                <a:off x="2095790"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Diamond 233"/>
              <p:cNvSpPr/>
              <p:nvPr/>
            </p:nvSpPr>
            <p:spPr>
              <a:xfrm>
                <a:off x="1425497" y="393322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Diamond 234"/>
              <p:cNvSpPr/>
              <p:nvPr/>
            </p:nvSpPr>
            <p:spPr>
              <a:xfrm>
                <a:off x="1593070"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Diamond 235"/>
              <p:cNvSpPr/>
              <p:nvPr/>
            </p:nvSpPr>
            <p:spPr>
              <a:xfrm>
                <a:off x="1760644"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Parallelogram 236"/>
              <p:cNvSpPr/>
              <p:nvPr/>
            </p:nvSpPr>
            <p:spPr>
              <a:xfrm rot="5400000">
                <a:off x="1708244" y="4312946"/>
                <a:ext cx="272368"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Parallelogram 237"/>
              <p:cNvSpPr/>
              <p:nvPr/>
            </p:nvSpPr>
            <p:spPr>
              <a:xfrm rot="5400000">
                <a:off x="1540673" y="4202445"/>
                <a:ext cx="272368"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Parallelogram 238"/>
              <p:cNvSpPr/>
              <p:nvPr/>
            </p:nvSpPr>
            <p:spPr>
              <a:xfrm rot="5400000">
                <a:off x="1373100" y="4096115"/>
                <a:ext cx="272368"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Parallelogram 239"/>
              <p:cNvSpPr/>
              <p:nvPr/>
            </p:nvSpPr>
            <p:spPr>
              <a:xfrm rot="5400000">
                <a:off x="1205526" y="3985615"/>
                <a:ext cx="272368"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Diamond 240"/>
              <p:cNvSpPr/>
              <p:nvPr/>
            </p:nvSpPr>
            <p:spPr>
              <a:xfrm>
                <a:off x="1257923"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Diamond 241"/>
              <p:cNvSpPr/>
              <p:nvPr/>
            </p:nvSpPr>
            <p:spPr>
              <a:xfrm>
                <a:off x="1425497"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Diamond 242"/>
              <p:cNvSpPr/>
              <p:nvPr/>
            </p:nvSpPr>
            <p:spPr>
              <a:xfrm>
                <a:off x="1593070"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Diamond 243"/>
              <p:cNvSpPr/>
              <p:nvPr/>
            </p:nvSpPr>
            <p:spPr>
              <a:xfrm>
                <a:off x="1425497"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Diamond 244"/>
              <p:cNvSpPr/>
              <p:nvPr/>
            </p:nvSpPr>
            <p:spPr>
              <a:xfrm>
                <a:off x="1593070"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Diamond 245"/>
              <p:cNvSpPr/>
              <p:nvPr/>
            </p:nvSpPr>
            <p:spPr>
              <a:xfrm>
                <a:off x="1760643"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Diamond 246"/>
              <p:cNvSpPr/>
              <p:nvPr/>
            </p:nvSpPr>
            <p:spPr>
              <a:xfrm>
                <a:off x="1090350" y="3491236"/>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Diamond 247"/>
              <p:cNvSpPr/>
              <p:nvPr/>
            </p:nvSpPr>
            <p:spPr>
              <a:xfrm>
                <a:off x="1257923"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Diamond 248"/>
              <p:cNvSpPr/>
              <p:nvPr/>
            </p:nvSpPr>
            <p:spPr>
              <a:xfrm>
                <a:off x="142549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Diamond 249"/>
              <p:cNvSpPr/>
              <p:nvPr/>
            </p:nvSpPr>
            <p:spPr>
              <a:xfrm>
                <a:off x="1090350" y="371222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Diamond 250"/>
              <p:cNvSpPr/>
              <p:nvPr/>
            </p:nvSpPr>
            <p:spPr>
              <a:xfrm>
                <a:off x="1257923" y="382272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Diamond 251"/>
              <p:cNvSpPr/>
              <p:nvPr/>
            </p:nvSpPr>
            <p:spPr>
              <a:xfrm>
                <a:off x="922777" y="360173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Parallelogram 252"/>
              <p:cNvSpPr/>
              <p:nvPr/>
            </p:nvSpPr>
            <p:spPr>
              <a:xfrm rot="5400000">
                <a:off x="1037953" y="3875123"/>
                <a:ext cx="272368"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Parallelogram 253"/>
              <p:cNvSpPr/>
              <p:nvPr/>
            </p:nvSpPr>
            <p:spPr>
              <a:xfrm rot="5400000">
                <a:off x="870379" y="3768788"/>
                <a:ext cx="272368"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Parallelogram 254"/>
              <p:cNvSpPr/>
              <p:nvPr/>
            </p:nvSpPr>
            <p:spPr>
              <a:xfrm rot="16200000" flipV="1">
                <a:off x="2713688" y="3768787"/>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Parallelogram 255"/>
              <p:cNvSpPr/>
              <p:nvPr/>
            </p:nvSpPr>
            <p:spPr>
              <a:xfrm rot="16200000" flipV="1">
                <a:off x="2546114" y="3879284"/>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Parallelogram 256"/>
              <p:cNvSpPr/>
              <p:nvPr/>
            </p:nvSpPr>
            <p:spPr>
              <a:xfrm rot="16200000" flipV="1">
                <a:off x="2378541" y="3985616"/>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Parallelogram 257"/>
              <p:cNvSpPr/>
              <p:nvPr/>
            </p:nvSpPr>
            <p:spPr>
              <a:xfrm rot="16200000" flipV="1">
                <a:off x="2210968" y="4096114"/>
                <a:ext cx="272367" cy="167573"/>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Parallelogram 262"/>
              <p:cNvSpPr/>
              <p:nvPr/>
            </p:nvSpPr>
            <p:spPr>
              <a:xfrm rot="16200000" flipV="1">
                <a:off x="2043393" y="4202445"/>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Parallelogram 263"/>
              <p:cNvSpPr/>
              <p:nvPr/>
            </p:nvSpPr>
            <p:spPr>
              <a:xfrm rot="16200000" flipV="1">
                <a:off x="1875822" y="4312944"/>
                <a:ext cx="272368" cy="167574"/>
              </a:xfrm>
              <a:prstGeom prst="parallelogram">
                <a:avLst>
                  <a:gd name="adj" fmla="val 64684"/>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Diamond 264"/>
              <p:cNvSpPr/>
              <p:nvPr/>
            </p:nvSpPr>
            <p:spPr>
              <a:xfrm>
                <a:off x="1760641"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Diamond 265"/>
              <p:cNvSpPr/>
              <p:nvPr/>
            </p:nvSpPr>
            <p:spPr>
              <a:xfrm>
                <a:off x="1928214"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Diamond 266"/>
              <p:cNvSpPr/>
              <p:nvPr/>
            </p:nvSpPr>
            <p:spPr>
              <a:xfrm>
                <a:off x="1928214" y="3380740"/>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Diamond 267"/>
              <p:cNvSpPr/>
              <p:nvPr/>
            </p:nvSpPr>
            <p:spPr>
              <a:xfrm>
                <a:off x="2095787" y="3270244"/>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Diamond 268"/>
              <p:cNvSpPr/>
              <p:nvPr/>
            </p:nvSpPr>
            <p:spPr>
              <a:xfrm>
                <a:off x="1760641" y="3049252"/>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Diamond 269"/>
              <p:cNvSpPr/>
              <p:nvPr/>
            </p:nvSpPr>
            <p:spPr>
              <a:xfrm>
                <a:off x="1593067" y="3159748"/>
                <a:ext cx="335147" cy="220992"/>
              </a:xfrm>
              <a:prstGeom prst="diamond">
                <a:avLst/>
              </a:prstGeom>
              <a:grp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2331495" y="3961698"/>
              <a:ext cx="1370437" cy="1013969"/>
              <a:chOff x="922777" y="3049252"/>
              <a:chExt cx="2010880" cy="1487825"/>
            </a:xfrm>
          </p:grpSpPr>
          <p:sp>
            <p:nvSpPr>
              <p:cNvPr id="171" name="Diamond 170"/>
              <p:cNvSpPr/>
              <p:nvPr/>
            </p:nvSpPr>
            <p:spPr>
              <a:xfrm>
                <a:off x="2095790"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Diamond 171"/>
              <p:cNvSpPr/>
              <p:nvPr/>
            </p:nvSpPr>
            <p:spPr>
              <a:xfrm>
                <a:off x="2263364"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Diamond 172"/>
              <p:cNvSpPr/>
              <p:nvPr/>
            </p:nvSpPr>
            <p:spPr>
              <a:xfrm>
                <a:off x="2430937"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Diamond 173"/>
              <p:cNvSpPr/>
              <p:nvPr/>
            </p:nvSpPr>
            <p:spPr>
              <a:xfrm>
                <a:off x="2263364"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Diamond 174"/>
              <p:cNvSpPr/>
              <p:nvPr/>
            </p:nvSpPr>
            <p:spPr>
              <a:xfrm>
                <a:off x="2430937"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Diamond 175"/>
              <p:cNvSpPr/>
              <p:nvPr/>
            </p:nvSpPr>
            <p:spPr>
              <a:xfrm>
                <a:off x="259851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Diamond 176"/>
              <p:cNvSpPr/>
              <p:nvPr/>
            </p:nvSpPr>
            <p:spPr>
              <a:xfrm>
                <a:off x="192821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Diamond 177"/>
              <p:cNvSpPr/>
              <p:nvPr/>
            </p:nvSpPr>
            <p:spPr>
              <a:xfrm>
                <a:off x="2095790"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Diamond 178"/>
              <p:cNvSpPr/>
              <p:nvPr/>
            </p:nvSpPr>
            <p:spPr>
              <a:xfrm>
                <a:off x="226336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Diamond 179"/>
              <p:cNvSpPr/>
              <p:nvPr/>
            </p:nvSpPr>
            <p:spPr>
              <a:xfrm>
                <a:off x="1593070"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Diamond 180"/>
              <p:cNvSpPr/>
              <p:nvPr/>
            </p:nvSpPr>
            <p:spPr>
              <a:xfrm>
                <a:off x="1760644" y="3933220"/>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Diamond 181"/>
              <p:cNvSpPr/>
              <p:nvPr/>
            </p:nvSpPr>
            <p:spPr>
              <a:xfrm>
                <a:off x="1928217"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Diamond 182"/>
              <p:cNvSpPr/>
              <p:nvPr/>
            </p:nvSpPr>
            <p:spPr>
              <a:xfrm>
                <a:off x="1760644" y="4154212"/>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Diamond 183"/>
              <p:cNvSpPr/>
              <p:nvPr/>
            </p:nvSpPr>
            <p:spPr>
              <a:xfrm>
                <a:off x="1928217" y="4043716"/>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Diamond 184"/>
              <p:cNvSpPr/>
              <p:nvPr/>
            </p:nvSpPr>
            <p:spPr>
              <a:xfrm>
                <a:off x="2095790"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Diamond 185"/>
              <p:cNvSpPr/>
              <p:nvPr/>
            </p:nvSpPr>
            <p:spPr>
              <a:xfrm>
                <a:off x="1425497" y="3933220"/>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Diamond 186"/>
              <p:cNvSpPr/>
              <p:nvPr/>
            </p:nvSpPr>
            <p:spPr>
              <a:xfrm>
                <a:off x="1593070"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Diamond 187"/>
              <p:cNvSpPr/>
              <p:nvPr/>
            </p:nvSpPr>
            <p:spPr>
              <a:xfrm>
                <a:off x="1760644"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Parallelogram 188"/>
              <p:cNvSpPr/>
              <p:nvPr/>
            </p:nvSpPr>
            <p:spPr>
              <a:xfrm rot="5400000">
                <a:off x="1708245" y="4317107"/>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Parallelogram 189"/>
              <p:cNvSpPr/>
              <p:nvPr/>
            </p:nvSpPr>
            <p:spPr>
              <a:xfrm rot="5400000">
                <a:off x="1540673" y="4206609"/>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Parallelogram 190"/>
              <p:cNvSpPr/>
              <p:nvPr/>
            </p:nvSpPr>
            <p:spPr>
              <a:xfrm rot="5400000">
                <a:off x="1373100" y="4096115"/>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Parallelogram 191"/>
              <p:cNvSpPr/>
              <p:nvPr/>
            </p:nvSpPr>
            <p:spPr>
              <a:xfrm rot="5400000">
                <a:off x="1205527" y="3985617"/>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Diamond 192"/>
              <p:cNvSpPr/>
              <p:nvPr/>
            </p:nvSpPr>
            <p:spPr>
              <a:xfrm>
                <a:off x="1257923"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Diamond 193"/>
              <p:cNvSpPr/>
              <p:nvPr/>
            </p:nvSpPr>
            <p:spPr>
              <a:xfrm>
                <a:off x="1425497" y="3491236"/>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Diamond 194"/>
              <p:cNvSpPr/>
              <p:nvPr/>
            </p:nvSpPr>
            <p:spPr>
              <a:xfrm>
                <a:off x="1593070"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Diamond 195"/>
              <p:cNvSpPr/>
              <p:nvPr/>
            </p:nvSpPr>
            <p:spPr>
              <a:xfrm>
                <a:off x="1425497" y="3712228"/>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Diamond 196"/>
              <p:cNvSpPr/>
              <p:nvPr/>
            </p:nvSpPr>
            <p:spPr>
              <a:xfrm>
                <a:off x="1593070"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Diamond 197"/>
              <p:cNvSpPr/>
              <p:nvPr/>
            </p:nvSpPr>
            <p:spPr>
              <a:xfrm>
                <a:off x="1760643"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Diamond 198"/>
              <p:cNvSpPr/>
              <p:nvPr/>
            </p:nvSpPr>
            <p:spPr>
              <a:xfrm>
                <a:off x="1090350" y="3491236"/>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Diamond 199"/>
              <p:cNvSpPr/>
              <p:nvPr/>
            </p:nvSpPr>
            <p:spPr>
              <a:xfrm>
                <a:off x="1257923"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Diamond 200"/>
              <p:cNvSpPr/>
              <p:nvPr/>
            </p:nvSpPr>
            <p:spPr>
              <a:xfrm>
                <a:off x="142549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Diamond 201"/>
              <p:cNvSpPr/>
              <p:nvPr/>
            </p:nvSpPr>
            <p:spPr>
              <a:xfrm>
                <a:off x="1090350" y="3712228"/>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Diamond 202"/>
              <p:cNvSpPr/>
              <p:nvPr/>
            </p:nvSpPr>
            <p:spPr>
              <a:xfrm>
                <a:off x="1257923" y="3822724"/>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Diamond 203"/>
              <p:cNvSpPr/>
              <p:nvPr/>
            </p:nvSpPr>
            <p:spPr>
              <a:xfrm>
                <a:off x="922777" y="3601732"/>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Parallelogram 204"/>
              <p:cNvSpPr/>
              <p:nvPr/>
            </p:nvSpPr>
            <p:spPr>
              <a:xfrm rot="5400000">
                <a:off x="1037953" y="3875123"/>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Parallelogram 205"/>
              <p:cNvSpPr/>
              <p:nvPr/>
            </p:nvSpPr>
            <p:spPr>
              <a:xfrm rot="5400000">
                <a:off x="870380" y="3764625"/>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Parallelogram 206"/>
              <p:cNvSpPr/>
              <p:nvPr/>
            </p:nvSpPr>
            <p:spPr>
              <a:xfrm rot="16200000" flipV="1">
                <a:off x="2713687" y="3764624"/>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Parallelogram 207"/>
              <p:cNvSpPr/>
              <p:nvPr/>
            </p:nvSpPr>
            <p:spPr>
              <a:xfrm rot="16200000" flipV="1">
                <a:off x="2546114" y="3875122"/>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Parallelogram 208"/>
              <p:cNvSpPr/>
              <p:nvPr/>
            </p:nvSpPr>
            <p:spPr>
              <a:xfrm rot="16200000" flipV="1">
                <a:off x="2378541" y="3985616"/>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Parallelogram 209"/>
              <p:cNvSpPr/>
              <p:nvPr/>
            </p:nvSpPr>
            <p:spPr>
              <a:xfrm rot="16200000" flipV="1">
                <a:off x="2210968" y="4096114"/>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Parallelogram 210"/>
              <p:cNvSpPr/>
              <p:nvPr/>
            </p:nvSpPr>
            <p:spPr>
              <a:xfrm rot="16200000" flipV="1">
                <a:off x="2043394" y="4206608"/>
                <a:ext cx="272367" cy="167573"/>
              </a:xfrm>
              <a:prstGeom prst="parallelogram">
                <a:avLst>
                  <a:gd name="adj" fmla="val 64684"/>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Parallelogram 211"/>
              <p:cNvSpPr/>
              <p:nvPr/>
            </p:nvSpPr>
            <p:spPr>
              <a:xfrm rot="16200000" flipV="1">
                <a:off x="1875821" y="4317106"/>
                <a:ext cx="272367" cy="167573"/>
              </a:xfrm>
              <a:prstGeom prst="parallelogram">
                <a:avLst>
                  <a:gd name="adj" fmla="val 64684"/>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Diamond 212"/>
              <p:cNvSpPr/>
              <p:nvPr/>
            </p:nvSpPr>
            <p:spPr>
              <a:xfrm>
                <a:off x="1760641" y="3270244"/>
                <a:ext cx="335147" cy="220992"/>
              </a:xfrm>
              <a:prstGeom prst="diamond">
                <a:avLst/>
              </a:prstGeom>
              <a:solidFill>
                <a:srgbClr val="FF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Diamond 213"/>
              <p:cNvSpPr/>
              <p:nvPr/>
            </p:nvSpPr>
            <p:spPr>
              <a:xfrm>
                <a:off x="1928214"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Diamond 214"/>
              <p:cNvSpPr/>
              <p:nvPr/>
            </p:nvSpPr>
            <p:spPr>
              <a:xfrm>
                <a:off x="1928214" y="3380740"/>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Diamond 215"/>
              <p:cNvSpPr/>
              <p:nvPr/>
            </p:nvSpPr>
            <p:spPr>
              <a:xfrm>
                <a:off x="2095787" y="3270244"/>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Diamond 216"/>
              <p:cNvSpPr/>
              <p:nvPr/>
            </p:nvSpPr>
            <p:spPr>
              <a:xfrm>
                <a:off x="1760641" y="3049252"/>
                <a:ext cx="335147" cy="220992"/>
              </a:xfrm>
              <a:prstGeom prst="diamond">
                <a:avLst/>
              </a:prstGeom>
              <a:solidFill>
                <a:srgbClr val="0000FF"/>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Diamond 217"/>
              <p:cNvSpPr/>
              <p:nvPr/>
            </p:nvSpPr>
            <p:spPr>
              <a:xfrm>
                <a:off x="1593067" y="3159748"/>
                <a:ext cx="335147" cy="220992"/>
              </a:xfrm>
              <a:prstGeom prst="diamond">
                <a:avLst/>
              </a:prstGeom>
              <a:solidFill>
                <a:srgbClr val="00FF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5368"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2131" y="706415"/>
            <a:ext cx="2200119" cy="1319807"/>
          </a:xfrm>
          <a:prstGeom prst="rect">
            <a:avLst/>
          </a:prstGeom>
          <a:noFill/>
          <a:extLst>
            <a:ext uri="{909E8E84-426E-40DD-AFC4-6F175D3DCCD1}">
              <a14:hiddenFill xmlns:a14="http://schemas.microsoft.com/office/drawing/2010/main">
                <a:solidFill>
                  <a:srgbClr val="FFFFFF"/>
                </a:solidFill>
              </a14:hiddenFill>
            </a:ext>
          </a:extLst>
        </p:spPr>
      </p:pic>
      <p:sp>
        <p:nvSpPr>
          <p:cNvPr id="12" name="Plus 11"/>
          <p:cNvSpPr/>
          <p:nvPr/>
        </p:nvSpPr>
        <p:spPr>
          <a:xfrm>
            <a:off x="3321962" y="1137910"/>
            <a:ext cx="456816" cy="456816"/>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Plus 105"/>
          <p:cNvSpPr/>
          <p:nvPr/>
        </p:nvSpPr>
        <p:spPr>
          <a:xfrm>
            <a:off x="5922434" y="1139230"/>
            <a:ext cx="456816" cy="456816"/>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TextBox 258"/>
          <p:cNvSpPr txBox="1"/>
          <p:nvPr/>
        </p:nvSpPr>
        <p:spPr>
          <a:xfrm>
            <a:off x="1023773" y="329307"/>
            <a:ext cx="1756833" cy="369332"/>
          </a:xfrm>
          <a:prstGeom prst="rect">
            <a:avLst/>
          </a:prstGeom>
          <a:noFill/>
        </p:spPr>
        <p:txBody>
          <a:bodyPr wrap="square" rtlCol="0">
            <a:spAutoFit/>
          </a:bodyPr>
          <a:lstStyle/>
          <a:p>
            <a:pPr algn="ctr"/>
            <a:r>
              <a:rPr lang="en-US" dirty="0" smtClean="0">
                <a:solidFill>
                  <a:schemeClr val="bg1"/>
                </a:solidFill>
                <a:latin typeface="Franklin Gothic Book" panose="020B0503020102020204" pitchFamily="34" charset="0"/>
              </a:rPr>
              <a:t>Main Lens</a:t>
            </a:r>
            <a:endParaRPr lang="en-US" dirty="0">
              <a:solidFill>
                <a:schemeClr val="bg1"/>
              </a:solidFill>
              <a:latin typeface="Franklin Gothic Book" panose="020B0503020102020204" pitchFamily="34" charset="0"/>
            </a:endParaRPr>
          </a:p>
        </p:txBody>
      </p:sp>
      <p:sp>
        <p:nvSpPr>
          <p:cNvPr id="261" name="TextBox 260"/>
          <p:cNvSpPr txBox="1"/>
          <p:nvPr/>
        </p:nvSpPr>
        <p:spPr>
          <a:xfrm>
            <a:off x="3576686" y="329307"/>
            <a:ext cx="2610754" cy="369332"/>
          </a:xfrm>
          <a:prstGeom prst="rect">
            <a:avLst/>
          </a:prstGeom>
          <a:noFill/>
        </p:spPr>
        <p:txBody>
          <a:bodyPr wrap="square" rtlCol="0">
            <a:spAutoFit/>
          </a:bodyPr>
          <a:lstStyle/>
          <a:p>
            <a:pPr algn="ctr"/>
            <a:r>
              <a:rPr lang="en-US" dirty="0" smtClean="0">
                <a:solidFill>
                  <a:schemeClr val="bg1"/>
                </a:solidFill>
                <a:latin typeface="Franklin Gothic Book" panose="020B0503020102020204" pitchFamily="34" charset="0"/>
              </a:rPr>
              <a:t>Lenslet/Microlens Array</a:t>
            </a:r>
            <a:endParaRPr lang="en-US" dirty="0">
              <a:solidFill>
                <a:schemeClr val="bg1"/>
              </a:solidFill>
              <a:latin typeface="Franklin Gothic Book" panose="020B0503020102020204" pitchFamily="34" charset="0"/>
            </a:endParaRPr>
          </a:p>
        </p:txBody>
      </p:sp>
      <p:grpSp>
        <p:nvGrpSpPr>
          <p:cNvPr id="5" name="Group 4"/>
          <p:cNvGrpSpPr/>
          <p:nvPr/>
        </p:nvGrpSpPr>
        <p:grpSpPr>
          <a:xfrm>
            <a:off x="990390" y="2629324"/>
            <a:ext cx="6958029" cy="2262679"/>
            <a:chOff x="990390" y="2629324"/>
            <a:chExt cx="6958029" cy="2262679"/>
          </a:xfrm>
        </p:grpSpPr>
        <p:pic>
          <p:nvPicPr>
            <p:cNvPr id="108" name="Picture 4" descr="http://tctechcrunch2011.files.wordpress.com/2012/03/lytro-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96" b="7796"/>
            <a:stretch/>
          </p:blipFill>
          <p:spPr bwMode="auto">
            <a:xfrm>
              <a:off x="1891003" y="2629325"/>
              <a:ext cx="2743200" cy="15430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7" name="Equal 106"/>
            <p:cNvSpPr/>
            <p:nvPr/>
          </p:nvSpPr>
          <p:spPr>
            <a:xfrm>
              <a:off x="990390" y="3172108"/>
              <a:ext cx="457481" cy="457481"/>
            </a:xfrm>
            <a:prstGeom prst="mathEqual">
              <a:avLst>
                <a:gd name="adj1" fmla="val 23520"/>
                <a:gd name="adj2" fmla="val 1737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219" y="2629324"/>
              <a:ext cx="27432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2" name="TextBox 261"/>
            <p:cNvSpPr txBox="1"/>
            <p:nvPr/>
          </p:nvSpPr>
          <p:spPr>
            <a:xfrm>
              <a:off x="1891008" y="4245672"/>
              <a:ext cx="5829006" cy="646331"/>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(Lenslet-based) Light Field Camera</a:t>
              </a:r>
            </a:p>
            <a:p>
              <a:pPr algn="ctr"/>
              <a:r>
                <a:rPr lang="en-US" sz="1600" dirty="0" smtClean="0">
                  <a:solidFill>
                    <a:schemeClr val="bg1"/>
                  </a:solidFill>
                  <a:latin typeface="Franklin Gothic Book" panose="020B0503020102020204" pitchFamily="34" charset="0"/>
                </a:rPr>
                <a:t>[Lippmann 1911, Wang and Adelson 1992, Ng et al 2005]</a:t>
              </a:r>
              <a:endParaRPr lang="en-US" sz="1600" dirty="0">
                <a:solidFill>
                  <a:schemeClr val="bg1"/>
                </a:solidFill>
                <a:latin typeface="Franklin Gothic Book" panose="020B0503020102020204" pitchFamily="34" charset="0"/>
              </a:endParaRPr>
            </a:p>
          </p:txBody>
        </p:sp>
      </p:grpSp>
      <p:pic>
        <p:nvPicPr>
          <p:cNvPr id="59396"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2"/>
                    </a14:imgEffect>
                  </a14:imgLayer>
                </a14:imgProps>
              </a:ext>
              <a:ext uri="{28A0092B-C50C-407E-A947-70E740481C1C}">
                <a14:useLocalDpi xmlns:a14="http://schemas.microsoft.com/office/drawing/2010/main" val="0"/>
              </a:ext>
            </a:extLst>
          </a:blip>
          <a:srcRect l="27830" t="27830" r="27830" b="27830"/>
          <a:stretch/>
        </p:blipFill>
        <p:spPr bwMode="auto">
          <a:xfrm>
            <a:off x="4293924" y="753068"/>
            <a:ext cx="1176276" cy="1176276"/>
          </a:xfrm>
          <a:prstGeom prst="rect">
            <a:avLst/>
          </a:prstGeom>
          <a:noFill/>
          <a:ln>
            <a:noFill/>
          </a:ln>
          <a:scene3d>
            <a:camera prst="isometricTopUp"/>
            <a:lightRig rig="threePt" dir="t"/>
          </a:scene3d>
          <a:sp3d extrusionH="95250"/>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528517"/>
      </p:ext>
    </p:extLst>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3642456" y="2087463"/>
            <a:ext cx="1917958" cy="1223428"/>
            <a:chOff x="1143001" y="7924800"/>
            <a:chExt cx="7010399" cy="4066033"/>
          </a:xfrm>
          <a:gradFill flip="none" rotWithShape="1">
            <a:gsLst>
              <a:gs pos="100000">
                <a:schemeClr val="bg1">
                  <a:alpha val="34000"/>
                </a:schemeClr>
              </a:gs>
              <a:gs pos="86000">
                <a:schemeClr val="accent1">
                  <a:lumMod val="40000"/>
                  <a:lumOff val="60000"/>
                  <a:alpha val="78000"/>
                </a:schemeClr>
              </a:gs>
              <a:gs pos="0">
                <a:schemeClr val="accent1">
                  <a:lumMod val="75000"/>
                </a:schemeClr>
              </a:gs>
            </a:gsLst>
            <a:path path="shape">
              <a:fillToRect l="50000" t="50000" r="50000" b="50000"/>
            </a:path>
            <a:tileRect/>
          </a:gradFill>
          <a:effectLst/>
        </p:grpSpPr>
        <p:sp>
          <p:nvSpPr>
            <p:cNvPr id="88" name="Isosceles Triangle 87"/>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p:cNvSpPr/>
          <p:nvPr/>
        </p:nvSpPr>
        <p:spPr>
          <a:xfrm>
            <a:off x="4933956" y="2087458"/>
            <a:ext cx="1187450" cy="1223429"/>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Rectangle 89"/>
          <p:cNvSpPr/>
          <p:nvPr/>
        </p:nvSpPr>
        <p:spPr>
          <a:xfrm>
            <a:off x="3081472" y="2087462"/>
            <a:ext cx="1187450" cy="1223429"/>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Solution: Prefiltering</a:t>
            </a:r>
            <a:endParaRPr lang="en-US" dirty="0"/>
          </a:p>
        </p:txBody>
      </p:sp>
      <p:cxnSp>
        <p:nvCxnSpPr>
          <p:cNvPr id="22" name="Straight Arrow Connector 21"/>
          <p:cNvCxnSpPr/>
          <p:nvPr/>
        </p:nvCxnSpPr>
        <p:spPr>
          <a:xfrm>
            <a:off x="334413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4601435"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4268920" y="2366662"/>
            <a:ext cx="665030" cy="665030"/>
            <a:chOff x="4268920" y="2366662"/>
            <a:chExt cx="665030" cy="665030"/>
          </a:xfrm>
        </p:grpSpPr>
        <p:sp>
          <p:nvSpPr>
            <p:cNvPr id="5" name="Rectangle 4"/>
            <p:cNvSpPr/>
            <p:nvPr/>
          </p:nvSpPr>
          <p:spPr>
            <a:xfrm>
              <a:off x="4268920" y="2366662"/>
              <a:ext cx="665030" cy="665030"/>
            </a:xfrm>
            <a:prstGeom prst="rect">
              <a:avLst/>
            </a:prstGeom>
            <a:noFill/>
            <a:ln>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573721" y="2671461"/>
              <a:ext cx="55430" cy="55430"/>
            </a:xfrm>
            <a:prstGeom prst="ellipse">
              <a:avLst/>
            </a:prstGeom>
            <a:solidFill>
              <a:schemeClr val="accent3">
                <a:lumMod val="60000"/>
                <a:lumOff val="40000"/>
              </a:schemeClr>
            </a:solidFill>
            <a:ln>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4933950" y="2366661"/>
            <a:ext cx="665030" cy="665030"/>
            <a:chOff x="4268920" y="2366662"/>
            <a:chExt cx="665030" cy="665030"/>
          </a:xfrm>
        </p:grpSpPr>
        <p:sp>
          <p:nvSpPr>
            <p:cNvPr id="39" name="Rectangle 3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602922" y="2366660"/>
            <a:ext cx="665030" cy="665030"/>
            <a:chOff x="4268920" y="2366662"/>
            <a:chExt cx="665030" cy="665030"/>
          </a:xfrm>
        </p:grpSpPr>
        <p:sp>
          <p:nvSpPr>
            <p:cNvPr id="42" name="Rectangle 41"/>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4268922" y="3031692"/>
            <a:ext cx="665030" cy="665030"/>
            <a:chOff x="4268920" y="2366662"/>
            <a:chExt cx="665030" cy="665030"/>
          </a:xfrm>
        </p:grpSpPr>
        <p:sp>
          <p:nvSpPr>
            <p:cNvPr id="54" name="Rectangle 5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933952" y="3031691"/>
            <a:ext cx="665030" cy="665030"/>
            <a:chOff x="4268920" y="2366662"/>
            <a:chExt cx="665030" cy="665030"/>
          </a:xfrm>
        </p:grpSpPr>
        <p:sp>
          <p:nvSpPr>
            <p:cNvPr id="59" name="Rectangle 5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602924" y="3031690"/>
            <a:ext cx="665030" cy="665030"/>
            <a:chOff x="4268920" y="2366662"/>
            <a:chExt cx="665030" cy="665030"/>
          </a:xfrm>
        </p:grpSpPr>
        <p:sp>
          <p:nvSpPr>
            <p:cNvPr id="64" name="Rectangle 6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4268921" y="1701632"/>
            <a:ext cx="665030" cy="665030"/>
            <a:chOff x="4268920" y="2366662"/>
            <a:chExt cx="665030" cy="665030"/>
          </a:xfrm>
        </p:grpSpPr>
        <p:sp>
          <p:nvSpPr>
            <p:cNvPr id="67" name="Rectangle 6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933951" y="1701631"/>
            <a:ext cx="665030" cy="665030"/>
            <a:chOff x="4268920" y="2366662"/>
            <a:chExt cx="665030" cy="665030"/>
          </a:xfrm>
        </p:grpSpPr>
        <p:sp>
          <p:nvSpPr>
            <p:cNvPr id="70" name="Rectangle 6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3602923" y="1701630"/>
            <a:ext cx="665030" cy="665030"/>
            <a:chOff x="4268920" y="2366662"/>
            <a:chExt cx="665030" cy="665030"/>
          </a:xfrm>
        </p:grpSpPr>
        <p:sp>
          <p:nvSpPr>
            <p:cNvPr id="74" name="Rectangle 7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4933952" y="1822044"/>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44" name="Isosceles Triangle 43"/>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4268922" y="1822045"/>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47" name="Isosceles Triangle 46"/>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602927" y="1822046"/>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50" name="Isosceles Triangle 49"/>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4933952" y="2487075"/>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56" name="Isosceles Triangle 55"/>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3602927" y="2487071"/>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63" name="Isosceles Triangle 62"/>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4933956" y="3152101"/>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77" name="Isosceles Triangle 76"/>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268922" y="3152102"/>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80" name="Isosceles Triangle 79"/>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3602930" y="3152100"/>
            <a:ext cx="665026" cy="424206"/>
            <a:chOff x="1143001" y="7924800"/>
            <a:chExt cx="7010399" cy="4066033"/>
          </a:xfrm>
          <a:gradFill flip="none" rotWithShape="1">
            <a:gsLst>
              <a:gs pos="100000">
                <a:schemeClr val="bg1">
                  <a:alpha val="34000"/>
                </a:schemeClr>
              </a:gs>
              <a:gs pos="86000">
                <a:schemeClr val="accent5">
                  <a:lumMod val="40000"/>
                  <a:lumOff val="60000"/>
                  <a:alpha val="60000"/>
                </a:schemeClr>
              </a:gs>
              <a:gs pos="0">
                <a:schemeClr val="accent5">
                  <a:lumMod val="60000"/>
                  <a:lumOff val="40000"/>
                </a:schemeClr>
              </a:gs>
            </a:gsLst>
            <a:path path="shape">
              <a:fillToRect l="50000" t="50000" r="50000" b="50000"/>
            </a:path>
            <a:tileRect/>
          </a:gradFill>
          <a:effectLst/>
        </p:grpSpPr>
        <p:sp>
          <p:nvSpPr>
            <p:cNvPr id="83" name="Isosceles Triangle 82"/>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itle 3"/>
          <p:cNvSpPr txBox="1">
            <a:spLocks/>
          </p:cNvSpPr>
          <p:nvPr/>
        </p:nvSpPr>
        <p:spPr bwMode="auto">
          <a:xfrm>
            <a:off x="486635" y="4152900"/>
            <a:ext cx="8229600"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Aliasing Free </a:t>
            </a:r>
            <a:r>
              <a:rPr lang="en-US" sz="2000" dirty="0" smtClean="0">
                <a:sym typeface="Wingdings" panose="05000000000000000000" pitchFamily="2" charset="2"/>
              </a:rPr>
              <a:t></a:t>
            </a:r>
            <a:endParaRPr lang="en-US" sz="2000" dirty="0"/>
          </a:p>
        </p:txBody>
      </p:sp>
      <p:sp>
        <p:nvSpPr>
          <p:cNvPr id="86" name="Title 3"/>
          <p:cNvSpPr txBox="1">
            <a:spLocks/>
          </p:cNvSpPr>
          <p:nvPr/>
        </p:nvSpPr>
        <p:spPr bwMode="auto">
          <a:xfrm>
            <a:off x="486638" y="4483100"/>
            <a:ext cx="8229600"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Low Resolution </a:t>
            </a:r>
            <a:r>
              <a:rPr lang="en-US" sz="2000" dirty="0" smtClean="0">
                <a:sym typeface="Wingdings" panose="05000000000000000000" pitchFamily="2" charset="2"/>
              </a:rPr>
              <a:t></a:t>
            </a:r>
            <a:endParaRPr lang="en-US" sz="2000" dirty="0"/>
          </a:p>
        </p:txBody>
      </p:sp>
      <p:sp>
        <p:nvSpPr>
          <p:cNvPr id="94" name="Rectangle 93"/>
          <p:cNvSpPr/>
          <p:nvPr/>
        </p:nvSpPr>
        <p:spPr>
          <a:xfrm>
            <a:off x="4267952" y="2366662"/>
            <a:ext cx="665030" cy="665030"/>
          </a:xfrm>
          <a:prstGeom prst="rect">
            <a:avLst/>
          </a:prstGeom>
          <a:noFill/>
          <a:ln>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1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1" nodeType="click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left)">
                                      <p:cBhvr>
                                        <p:cTn id="11" dur="500"/>
                                        <p:tgtEl>
                                          <p:spTgt spid="90"/>
                                        </p:tgtEl>
                                      </p:cBhvr>
                                    </p:animEffect>
                                  </p:childTnLst>
                                </p:cTn>
                              </p:par>
                              <p:par>
                                <p:cTn id="12" presetID="22" presetClass="entr" presetSubtype="2" fill="hold" grpId="1" nodeType="with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right)">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500"/>
                                        <p:tgtEl>
                                          <p:spTgt spid="76"/>
                                        </p:tgtEl>
                                      </p:cBhvr>
                                    </p:animEffect>
                                  </p:childTnLst>
                                </p:cTn>
                              </p:par>
                              <p:par>
                                <p:cTn id="35" presetID="10"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nodeType="with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animBg="1"/>
      <p:bldP spid="90" grpId="1" animBg="1"/>
      <p:bldP spid="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tmp\array_edo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7" y="1406927"/>
            <a:ext cx="3708395" cy="2577518"/>
          </a:xfrm>
          <a:prstGeom prst="rect">
            <a:avLst/>
          </a:prstGeom>
          <a:noFill/>
          <a:extLst>
            <a:ext uri="{909E8E84-426E-40DD-AFC4-6F175D3DCCD1}">
              <a14:hiddenFill xmlns:a14="http://schemas.microsoft.com/office/drawing/2010/main">
                <a:solidFill>
                  <a:srgbClr val="FFFFFF"/>
                </a:solidFill>
              </a14:hiddenFill>
            </a:ext>
          </a:extLst>
        </p:spPr>
      </p:pic>
      <p:sp>
        <p:nvSpPr>
          <p:cNvPr id="19458" name="Title 1"/>
          <p:cNvSpPr>
            <a:spLocks noGrp="1"/>
          </p:cNvSpPr>
          <p:nvPr>
            <p:ph type="title"/>
          </p:nvPr>
        </p:nvSpPr>
        <p:spPr/>
        <p:txBody>
          <a:bodyPr/>
          <a:lstStyle/>
          <a:p>
            <a:r>
              <a:rPr lang="en-US" altLang="en-US" smtClean="0">
                <a:ea typeface="ＭＳ Ｐゴシック" pitchFamily="8" charset="-128"/>
              </a:rPr>
              <a:t>Local Light Field</a:t>
            </a:r>
          </a:p>
        </p:txBody>
      </p:sp>
      <p:cxnSp>
        <p:nvCxnSpPr>
          <p:cNvPr id="4" name="Straight Arrow Connector 3"/>
          <p:cNvCxnSpPr/>
          <p:nvPr/>
        </p:nvCxnSpPr>
        <p:spPr>
          <a:xfrm>
            <a:off x="518848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5968999" y="1419017"/>
            <a:ext cx="561452" cy="2560320"/>
            <a:chOff x="6130600" y="1549407"/>
            <a:chExt cx="561452" cy="2560320"/>
          </a:xfrm>
        </p:grpSpPr>
        <p:cxnSp>
          <p:nvCxnSpPr>
            <p:cNvPr id="6" name="Straight Arrow Connector 5"/>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30600" y="1549407"/>
              <a:ext cx="561452" cy="369332"/>
            </a:xfrm>
            <a:prstGeom prst="rect">
              <a:avLst/>
            </a:prstGeom>
            <a:noFill/>
          </p:spPr>
          <p:txBody>
            <a:bodyPr wrap="square" lIns="0" rIns="0"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u</a:t>
              </a:r>
              <a:endParaRPr lang="en-US" baseline="-25000" dirty="0">
                <a:solidFill>
                  <a:schemeClr val="bg1"/>
                </a:solidFill>
                <a:latin typeface="cmmi9" panose="020B0500000000000000" pitchFamily="34" charset="0"/>
                <a:cs typeface="Times New Roman" panose="02020603050405020304" pitchFamily="18" charset="0"/>
              </a:endParaRPr>
            </a:p>
          </p:txBody>
        </p:sp>
      </p:grpSp>
      <p:sp>
        <p:nvSpPr>
          <p:cNvPr id="8" name="TextBox 7"/>
          <p:cNvSpPr txBox="1"/>
          <p:nvPr/>
        </p:nvSpPr>
        <p:spPr>
          <a:xfrm>
            <a:off x="7335897" y="2699177"/>
            <a:ext cx="521170" cy="369332"/>
          </a:xfrm>
          <a:prstGeom prst="rect">
            <a:avLst/>
          </a:prstGeom>
          <a:noFill/>
        </p:spPr>
        <p:txBody>
          <a:bodyPr wrap="square"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x</a:t>
            </a:r>
            <a:endParaRPr lang="en-US" baseline="-25000" dirty="0">
              <a:solidFill>
                <a:schemeClr val="bg1"/>
              </a:solidFill>
              <a:latin typeface="cmmi9" panose="020B0500000000000000" pitchFamily="34" charset="0"/>
              <a:cs typeface="Times New Roman" panose="02020603050405020304" pitchFamily="18" charset="0"/>
            </a:endParaRPr>
          </a:p>
        </p:txBody>
      </p:sp>
      <p:grpSp>
        <p:nvGrpSpPr>
          <p:cNvPr id="9" name="Group 8"/>
          <p:cNvGrpSpPr/>
          <p:nvPr/>
        </p:nvGrpSpPr>
        <p:grpSpPr>
          <a:xfrm>
            <a:off x="5486806" y="2087463"/>
            <a:ext cx="1917958" cy="1223428"/>
            <a:chOff x="1143001" y="7924800"/>
            <a:chExt cx="7010399" cy="4066033"/>
          </a:xfrm>
          <a:gradFill flip="none" rotWithShape="1">
            <a:gsLst>
              <a:gs pos="100000">
                <a:schemeClr val="bg1">
                  <a:alpha val="34000"/>
                </a:schemeClr>
              </a:gs>
              <a:gs pos="86000">
                <a:schemeClr val="accent1">
                  <a:lumMod val="40000"/>
                  <a:lumOff val="60000"/>
                  <a:alpha val="78000"/>
                </a:schemeClr>
              </a:gs>
              <a:gs pos="0">
                <a:schemeClr val="accent1">
                  <a:lumMod val="75000"/>
                </a:schemeClr>
              </a:gs>
            </a:gsLst>
            <a:path path="shape">
              <a:fillToRect l="50000" t="50000" r="50000" b="50000"/>
            </a:path>
            <a:tileRect/>
          </a:gradFill>
          <a:effectLst/>
        </p:grpSpPr>
        <p:sp>
          <p:nvSpPr>
            <p:cNvPr id="10" name="Isosceles Triangle 9"/>
            <p:cNvSpPr/>
            <p:nvPr/>
          </p:nvSpPr>
          <p:spPr>
            <a:xfrm rot="5400000">
              <a:off x="862585" y="8205217"/>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5400000" flipH="1" flipV="1">
              <a:off x="4367784" y="8205216"/>
              <a:ext cx="4066032" cy="3505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130307" y="1406927"/>
            <a:ext cx="3708395" cy="2577518"/>
            <a:chOff x="609601" y="2930094"/>
            <a:chExt cx="11045209" cy="7676967"/>
          </a:xfrm>
          <a:solidFill>
            <a:srgbClr val="000000">
              <a:alpha val="75000"/>
            </a:srgbClr>
          </a:solidFill>
        </p:grpSpPr>
        <p:sp>
          <p:nvSpPr>
            <p:cNvPr id="23" name="Rectangle 22"/>
            <p:cNvSpPr/>
            <p:nvPr/>
          </p:nvSpPr>
          <p:spPr>
            <a:xfrm>
              <a:off x="609601" y="2930094"/>
              <a:ext cx="7238999" cy="7676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48601" y="2930094"/>
              <a:ext cx="3806209" cy="35660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48601" y="7633436"/>
              <a:ext cx="3806209" cy="2973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70541" y="6496173"/>
              <a:ext cx="2684266" cy="11372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p:cNvSpPr/>
          <p:nvPr/>
        </p:nvSpPr>
        <p:spPr>
          <a:xfrm>
            <a:off x="5487988" y="2084388"/>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488652" y="2088517"/>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tmp\array_edo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7" y="1406927"/>
            <a:ext cx="3708395" cy="2577518"/>
          </a:xfrm>
          <a:prstGeom prst="rect">
            <a:avLst/>
          </a:prstGeom>
          <a:noFill/>
          <a:extLst>
            <a:ext uri="{909E8E84-426E-40DD-AFC4-6F175D3DCCD1}">
              <a14:hiddenFill xmlns:a14="http://schemas.microsoft.com/office/drawing/2010/main">
                <a:solidFill>
                  <a:srgbClr val="FFFFFF"/>
                </a:solidFill>
              </a14:hiddenFill>
            </a:ext>
          </a:extLst>
        </p:spPr>
      </p:pic>
      <p:sp>
        <p:nvSpPr>
          <p:cNvPr id="19458" name="Title 1"/>
          <p:cNvSpPr>
            <a:spLocks noGrp="1"/>
          </p:cNvSpPr>
          <p:nvPr>
            <p:ph type="title"/>
          </p:nvPr>
        </p:nvSpPr>
        <p:spPr/>
        <p:txBody>
          <a:bodyPr/>
          <a:lstStyle/>
          <a:p>
            <a:r>
              <a:rPr lang="en-US" altLang="en-US" smtClean="0">
                <a:ea typeface="ＭＳ Ｐゴシック" pitchFamily="8" charset="-128"/>
              </a:rPr>
              <a:t>Local Light Field</a:t>
            </a:r>
          </a:p>
        </p:txBody>
      </p:sp>
      <p:cxnSp>
        <p:nvCxnSpPr>
          <p:cNvPr id="4" name="Straight Arrow Connector 3"/>
          <p:cNvCxnSpPr/>
          <p:nvPr/>
        </p:nvCxnSpPr>
        <p:spPr>
          <a:xfrm>
            <a:off x="518848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5968999" y="1419017"/>
            <a:ext cx="561452" cy="2560320"/>
            <a:chOff x="6130600" y="1549407"/>
            <a:chExt cx="561452" cy="2560320"/>
          </a:xfrm>
        </p:grpSpPr>
        <p:cxnSp>
          <p:nvCxnSpPr>
            <p:cNvPr id="6" name="Straight Arrow Connector 5"/>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30600" y="1549407"/>
              <a:ext cx="561452" cy="369332"/>
            </a:xfrm>
            <a:prstGeom prst="rect">
              <a:avLst/>
            </a:prstGeom>
            <a:noFill/>
          </p:spPr>
          <p:txBody>
            <a:bodyPr wrap="square" lIns="0" rIns="0"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u</a:t>
              </a:r>
              <a:endParaRPr lang="en-US" baseline="-25000" dirty="0">
                <a:solidFill>
                  <a:schemeClr val="bg1"/>
                </a:solidFill>
                <a:latin typeface="cmmi9" panose="020B0500000000000000" pitchFamily="34" charset="0"/>
                <a:cs typeface="Times New Roman" panose="02020603050405020304" pitchFamily="18" charset="0"/>
              </a:endParaRPr>
            </a:p>
          </p:txBody>
        </p:sp>
      </p:grpSp>
      <p:sp>
        <p:nvSpPr>
          <p:cNvPr id="8" name="TextBox 7"/>
          <p:cNvSpPr txBox="1"/>
          <p:nvPr/>
        </p:nvSpPr>
        <p:spPr>
          <a:xfrm>
            <a:off x="7335897" y="2699177"/>
            <a:ext cx="521170" cy="369332"/>
          </a:xfrm>
          <a:prstGeom prst="rect">
            <a:avLst/>
          </a:prstGeom>
          <a:noFill/>
        </p:spPr>
        <p:txBody>
          <a:bodyPr wrap="square"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x</a:t>
            </a:r>
            <a:endParaRPr lang="en-US" baseline="-25000" dirty="0">
              <a:solidFill>
                <a:schemeClr val="bg1"/>
              </a:solidFill>
              <a:latin typeface="cmmi9" panose="020B0500000000000000" pitchFamily="34" charset="0"/>
              <a:cs typeface="Times New Roman" panose="02020603050405020304" pitchFamily="18" charset="0"/>
            </a:endParaRPr>
          </a:p>
        </p:txBody>
      </p:sp>
      <p:grpSp>
        <p:nvGrpSpPr>
          <p:cNvPr id="2" name="Group 1"/>
          <p:cNvGrpSpPr/>
          <p:nvPr/>
        </p:nvGrpSpPr>
        <p:grpSpPr>
          <a:xfrm>
            <a:off x="1130307" y="1406927"/>
            <a:ext cx="3708396" cy="2577519"/>
            <a:chOff x="609601" y="2930094"/>
            <a:chExt cx="11045212" cy="7676970"/>
          </a:xfrm>
          <a:solidFill>
            <a:srgbClr val="000000">
              <a:alpha val="75000"/>
            </a:srgbClr>
          </a:solidFill>
        </p:grpSpPr>
        <p:sp>
          <p:nvSpPr>
            <p:cNvPr id="23" name="Rectangle 22"/>
            <p:cNvSpPr/>
            <p:nvPr/>
          </p:nvSpPr>
          <p:spPr>
            <a:xfrm>
              <a:off x="609601" y="2930094"/>
              <a:ext cx="4400663" cy="7676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10267" y="2930097"/>
              <a:ext cx="6644546" cy="2030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010267" y="6097429"/>
              <a:ext cx="6644546" cy="4509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32204" y="4947870"/>
              <a:ext cx="5522606" cy="11495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p:cNvSpPr/>
          <p:nvPr/>
        </p:nvSpPr>
        <p:spPr>
          <a:xfrm>
            <a:off x="5487988" y="2084388"/>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flipV="1">
            <a:off x="5488652" y="2088517"/>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1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ea typeface="ＭＳ Ｐゴシック" pitchFamily="8" charset="-128"/>
              </a:rPr>
              <a:t>Local Light Field</a:t>
            </a:r>
          </a:p>
        </p:txBody>
      </p:sp>
      <p:grpSp>
        <p:nvGrpSpPr>
          <p:cNvPr id="9" name="Group 8"/>
          <p:cNvGrpSpPr/>
          <p:nvPr/>
        </p:nvGrpSpPr>
        <p:grpSpPr>
          <a:xfrm>
            <a:off x="5188485" y="1419017"/>
            <a:ext cx="2668582" cy="2560320"/>
            <a:chOff x="5188485" y="1419017"/>
            <a:chExt cx="2668582" cy="2560320"/>
          </a:xfrm>
        </p:grpSpPr>
        <p:cxnSp>
          <p:nvCxnSpPr>
            <p:cNvPr id="4" name="Straight Arrow Connector 3"/>
            <p:cNvCxnSpPr/>
            <p:nvPr/>
          </p:nvCxnSpPr>
          <p:spPr>
            <a:xfrm>
              <a:off x="518848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5968999" y="1419017"/>
              <a:ext cx="561452" cy="2560320"/>
              <a:chOff x="6130600" y="1549407"/>
              <a:chExt cx="561452" cy="2560320"/>
            </a:xfrm>
          </p:grpSpPr>
          <p:cxnSp>
            <p:nvCxnSpPr>
              <p:cNvPr id="6" name="Straight Arrow Connector 5"/>
              <p:cNvCxnSpPr/>
              <p:nvPr/>
            </p:nvCxnSpPr>
            <p:spPr>
              <a:xfrm flipV="1">
                <a:off x="6607386" y="154940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30600" y="1549407"/>
                <a:ext cx="561452" cy="369332"/>
              </a:xfrm>
              <a:prstGeom prst="rect">
                <a:avLst/>
              </a:prstGeom>
              <a:noFill/>
            </p:spPr>
            <p:txBody>
              <a:bodyPr wrap="square" lIns="0" rIns="0"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u</a:t>
                </a:r>
                <a:endParaRPr lang="en-US" baseline="-25000" dirty="0">
                  <a:solidFill>
                    <a:schemeClr val="bg1"/>
                  </a:solidFill>
                  <a:latin typeface="cmmi9" panose="020B0500000000000000" pitchFamily="34" charset="0"/>
                  <a:cs typeface="Times New Roman" panose="02020603050405020304" pitchFamily="18" charset="0"/>
                </a:endParaRPr>
              </a:p>
            </p:txBody>
          </p:sp>
        </p:grpSp>
        <p:sp>
          <p:nvSpPr>
            <p:cNvPr id="8" name="TextBox 7"/>
            <p:cNvSpPr txBox="1"/>
            <p:nvPr/>
          </p:nvSpPr>
          <p:spPr>
            <a:xfrm>
              <a:off x="7335897" y="2699177"/>
              <a:ext cx="521170" cy="369332"/>
            </a:xfrm>
            <a:prstGeom prst="rect">
              <a:avLst/>
            </a:prstGeom>
            <a:noFill/>
          </p:spPr>
          <p:txBody>
            <a:bodyPr wrap="square" rtlCol="0">
              <a:spAutoFit/>
            </a:bodyPr>
            <a:lstStyle/>
            <a:p>
              <a:pPr algn="ctr"/>
              <a:r>
                <a:rPr lang="el-GR" dirty="0" smtClean="0">
                  <a:solidFill>
                    <a:schemeClr val="bg1"/>
                  </a:solidFill>
                  <a:latin typeface="Times New Roman"/>
                  <a:cs typeface="Times New Roman"/>
                </a:rPr>
                <a:t>Ω</a:t>
              </a:r>
              <a:r>
                <a:rPr lang="en-US" baseline="-25000" dirty="0" smtClean="0">
                  <a:solidFill>
                    <a:schemeClr val="bg1"/>
                  </a:solidFill>
                  <a:latin typeface="cmmi9" panose="020B0500000000000000" pitchFamily="34" charset="0"/>
                  <a:cs typeface="Times New Roman" panose="02020603050405020304" pitchFamily="18" charset="0"/>
                </a:rPr>
                <a:t>x</a:t>
              </a:r>
              <a:endParaRPr lang="en-US" baseline="-25000" dirty="0">
                <a:solidFill>
                  <a:schemeClr val="bg1"/>
                </a:solidFill>
                <a:latin typeface="cmmi9" panose="020B0500000000000000" pitchFamily="34" charset="0"/>
                <a:cs typeface="Times New Roman" panose="02020603050405020304" pitchFamily="18" charset="0"/>
              </a:endParaRPr>
            </a:p>
          </p:txBody>
        </p:sp>
        <p:sp>
          <p:nvSpPr>
            <p:cNvPr id="3" name="Freeform 2"/>
            <p:cNvSpPr/>
            <p:nvPr/>
          </p:nvSpPr>
          <p:spPr>
            <a:xfrm>
              <a:off x="5487988" y="2084388"/>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flipV="1">
              <a:off x="5488652" y="2088517"/>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4402319"/>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1.35802E-6 L -0.20156 -1.35802E-6 " pathEditMode="relative" rAng="0" ptsTypes="AA">
                                      <p:cBhvr>
                                        <p:cTn id="6" dur="1000" fill="hold"/>
                                        <p:tgtEl>
                                          <p:spTgt spid="9"/>
                                        </p:tgtEl>
                                        <p:attrNameLst>
                                          <p:attrName>ppt_x</p:attrName>
                                          <p:attrName>ppt_y</p:attrName>
                                        </p:attrNameLst>
                                      </p:cBhvr>
                                      <p:rCtr x="-100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ea typeface="ＭＳ Ｐゴシック" pitchFamily="8" charset="-128"/>
              </a:rPr>
              <a:t>Sampling Local </a:t>
            </a:r>
            <a:r>
              <a:rPr lang="en-US" altLang="en-US" dirty="0" smtClean="0">
                <a:ea typeface="ＭＳ Ｐゴシック" pitchFamily="8" charset="-128"/>
              </a:rPr>
              <a:t>Light Field</a:t>
            </a:r>
          </a:p>
        </p:txBody>
      </p:sp>
      <p:cxnSp>
        <p:nvCxnSpPr>
          <p:cNvPr id="4" name="Straight Arrow Connector 3"/>
          <p:cNvCxnSpPr/>
          <p:nvPr/>
        </p:nvCxnSpPr>
        <p:spPr>
          <a:xfrm>
            <a:off x="3344135" y="2699177"/>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4601435" y="1419017"/>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flipV="1">
            <a:off x="3649471" y="2088517"/>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flipV="1">
            <a:off x="4308411" y="2088517"/>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flipV="1">
            <a:off x="4308411" y="1422956"/>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43"/>
          <p:cNvSpPr/>
          <p:nvPr/>
        </p:nvSpPr>
        <p:spPr>
          <a:xfrm flipV="1">
            <a:off x="3643378" y="1419017"/>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p:nvPr/>
        </p:nvSpPr>
        <p:spPr>
          <a:xfrm flipV="1">
            <a:off x="2977379" y="142295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eeform 45"/>
          <p:cNvSpPr/>
          <p:nvPr/>
        </p:nvSpPr>
        <p:spPr>
          <a:xfrm flipV="1">
            <a:off x="2977380" y="2087986"/>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flipV="1">
            <a:off x="2977383" y="275301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flipV="1">
            <a:off x="3643377" y="2753016"/>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flipV="1">
            <a:off x="4308408" y="2756962"/>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itle 3"/>
          <p:cNvSpPr txBox="1">
            <a:spLocks/>
          </p:cNvSpPr>
          <p:nvPr/>
        </p:nvSpPr>
        <p:spPr bwMode="auto">
          <a:xfrm>
            <a:off x="486635" y="4152900"/>
            <a:ext cx="8229600"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No Aliasing!!!</a:t>
            </a:r>
            <a:endParaRPr lang="en-US" sz="2000" dirty="0"/>
          </a:p>
        </p:txBody>
      </p:sp>
      <p:grpSp>
        <p:nvGrpSpPr>
          <p:cNvPr id="11" name="Group 10"/>
          <p:cNvGrpSpPr/>
          <p:nvPr/>
        </p:nvGrpSpPr>
        <p:grpSpPr>
          <a:xfrm>
            <a:off x="4268920" y="2366662"/>
            <a:ext cx="665030" cy="665030"/>
            <a:chOff x="4268920" y="2366662"/>
            <a:chExt cx="665030" cy="665030"/>
          </a:xfrm>
        </p:grpSpPr>
        <p:sp>
          <p:nvSpPr>
            <p:cNvPr id="12" name="Rectangle 11"/>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933950" y="2366661"/>
            <a:ext cx="665030" cy="665030"/>
            <a:chOff x="4268920" y="2366662"/>
            <a:chExt cx="665030" cy="665030"/>
          </a:xfrm>
        </p:grpSpPr>
        <p:sp>
          <p:nvSpPr>
            <p:cNvPr id="15" name="Rectangle 14"/>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602922" y="2366660"/>
            <a:ext cx="665030" cy="665030"/>
            <a:chOff x="4268920" y="2366662"/>
            <a:chExt cx="665030" cy="665030"/>
          </a:xfrm>
        </p:grpSpPr>
        <p:sp>
          <p:nvSpPr>
            <p:cNvPr id="18" name="Rectangle 17"/>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268922" y="3031692"/>
            <a:ext cx="665030" cy="665030"/>
            <a:chOff x="4268920" y="2366662"/>
            <a:chExt cx="665030" cy="665030"/>
          </a:xfrm>
        </p:grpSpPr>
        <p:sp>
          <p:nvSpPr>
            <p:cNvPr id="21" name="Rectangle 20"/>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933952" y="3031691"/>
            <a:ext cx="665030" cy="665030"/>
            <a:chOff x="4268920" y="2366662"/>
            <a:chExt cx="665030" cy="665030"/>
          </a:xfrm>
        </p:grpSpPr>
        <p:sp>
          <p:nvSpPr>
            <p:cNvPr id="24" name="Rectangle 2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602924" y="3031690"/>
            <a:ext cx="665030" cy="665030"/>
            <a:chOff x="4268920" y="2366662"/>
            <a:chExt cx="665030" cy="665030"/>
          </a:xfrm>
        </p:grpSpPr>
        <p:sp>
          <p:nvSpPr>
            <p:cNvPr id="27" name="Rectangle 2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268921" y="1701632"/>
            <a:ext cx="665030" cy="665030"/>
            <a:chOff x="4268920" y="2366662"/>
            <a:chExt cx="665030" cy="665030"/>
          </a:xfrm>
        </p:grpSpPr>
        <p:sp>
          <p:nvSpPr>
            <p:cNvPr id="30" name="Rectangle 2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33951" y="1701631"/>
            <a:ext cx="665030" cy="665030"/>
            <a:chOff x="4268920" y="2366662"/>
            <a:chExt cx="665030" cy="665030"/>
          </a:xfrm>
        </p:grpSpPr>
        <p:sp>
          <p:nvSpPr>
            <p:cNvPr id="33" name="Rectangle 32"/>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602923" y="1701630"/>
            <a:ext cx="665030" cy="665030"/>
            <a:chOff x="4268920" y="2366662"/>
            <a:chExt cx="665030" cy="665030"/>
          </a:xfrm>
        </p:grpSpPr>
        <p:sp>
          <p:nvSpPr>
            <p:cNvPr id="36" name="Rectangle 35"/>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animBg="1"/>
      <p:bldP spid="45" grpId="0" animBg="1"/>
      <p:bldP spid="46" grpId="0" animBg="1"/>
      <p:bldP spid="47" grpId="0" animBg="1"/>
      <p:bldP spid="48" grpId="0" animBg="1"/>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457200" y="317501"/>
            <a:ext cx="8229600" cy="4395394"/>
          </a:xfrm>
        </p:spPr>
        <p:txBody>
          <a:bodyPr/>
          <a:lstStyle/>
          <a:p>
            <a:pPr marL="0" indent="0">
              <a:buNone/>
            </a:pPr>
            <a:r>
              <a:rPr lang="en-US" altLang="en-US" dirty="0" smtClean="0">
                <a:ea typeface="ＭＳ Ｐゴシック" pitchFamily="8" charset="-128"/>
              </a:rPr>
              <a:t>Under-sampled light field can be aliasing-free</a:t>
            </a:r>
          </a:p>
        </p:txBody>
      </p:sp>
      <p:grpSp>
        <p:nvGrpSpPr>
          <p:cNvPr id="3" name="Group 2"/>
          <p:cNvGrpSpPr/>
          <p:nvPr/>
        </p:nvGrpSpPr>
        <p:grpSpPr>
          <a:xfrm>
            <a:off x="1934376" y="2570232"/>
            <a:ext cx="2296838" cy="1811020"/>
            <a:chOff x="1020808" y="2583180"/>
            <a:chExt cx="3247144" cy="2560320"/>
          </a:xfrm>
        </p:grpSpPr>
        <p:cxnSp>
          <p:nvCxnSpPr>
            <p:cNvPr id="4" name="Straight Arrow Connector 3"/>
            <p:cNvCxnSpPr/>
            <p:nvPr/>
          </p:nvCxnSpPr>
          <p:spPr>
            <a:xfrm>
              <a:off x="1387563" y="3863340"/>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2644863" y="2583180"/>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2312348" y="3530825"/>
              <a:ext cx="665030" cy="665030"/>
              <a:chOff x="4268920" y="2366662"/>
              <a:chExt cx="665030" cy="665030"/>
            </a:xfrm>
          </p:grpSpPr>
          <p:sp>
            <p:nvSpPr>
              <p:cNvPr id="40" name="Rectangle 3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977378" y="3530824"/>
              <a:ext cx="665030" cy="665030"/>
              <a:chOff x="4268920" y="2366662"/>
              <a:chExt cx="665030" cy="665030"/>
            </a:xfrm>
          </p:grpSpPr>
          <p:sp>
            <p:nvSpPr>
              <p:cNvPr id="38" name="Rectangle 37"/>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646350" y="3530823"/>
              <a:ext cx="665030" cy="665030"/>
              <a:chOff x="4268920" y="2366662"/>
              <a:chExt cx="665030" cy="665030"/>
            </a:xfrm>
          </p:grpSpPr>
          <p:sp>
            <p:nvSpPr>
              <p:cNvPr id="36" name="Rectangle 35"/>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312350" y="4195855"/>
              <a:ext cx="665030" cy="665030"/>
              <a:chOff x="4268920" y="2366662"/>
              <a:chExt cx="665030" cy="665030"/>
            </a:xfrm>
          </p:grpSpPr>
          <p:sp>
            <p:nvSpPr>
              <p:cNvPr id="34" name="Rectangle 3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977380" y="4195854"/>
              <a:ext cx="665030" cy="665030"/>
              <a:chOff x="4268920" y="2366662"/>
              <a:chExt cx="665030" cy="665030"/>
            </a:xfrm>
          </p:grpSpPr>
          <p:sp>
            <p:nvSpPr>
              <p:cNvPr id="32" name="Rectangle 31"/>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646352" y="4195853"/>
              <a:ext cx="665030" cy="665030"/>
              <a:chOff x="4268920" y="2366662"/>
              <a:chExt cx="665030" cy="665030"/>
            </a:xfrm>
          </p:grpSpPr>
          <p:sp>
            <p:nvSpPr>
              <p:cNvPr id="30" name="Rectangle 2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312349" y="2865795"/>
              <a:ext cx="665030" cy="665030"/>
              <a:chOff x="4268920" y="2366662"/>
              <a:chExt cx="665030" cy="665030"/>
            </a:xfrm>
          </p:grpSpPr>
          <p:sp>
            <p:nvSpPr>
              <p:cNvPr id="28" name="Rectangle 27"/>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77379" y="2865794"/>
              <a:ext cx="665030" cy="665030"/>
              <a:chOff x="4268920" y="2366662"/>
              <a:chExt cx="665030" cy="665030"/>
            </a:xfrm>
          </p:grpSpPr>
          <p:sp>
            <p:nvSpPr>
              <p:cNvPr id="26" name="Rectangle 25"/>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646351" y="2865793"/>
              <a:ext cx="665030" cy="665030"/>
              <a:chOff x="4268920" y="2366662"/>
              <a:chExt cx="665030" cy="665030"/>
            </a:xfrm>
          </p:grpSpPr>
          <p:sp>
            <p:nvSpPr>
              <p:cNvPr id="24" name="Rectangle 2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flipV="1">
              <a:off x="1692899" y="32526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flipV="1">
              <a:off x="2351839" y="32526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flipV="1">
              <a:off x="2351839" y="258711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flipV="1">
              <a:off x="1686806" y="25831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flipV="1">
              <a:off x="1020811" y="2587122"/>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flipV="1">
              <a:off x="1020808" y="325214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flipV="1">
              <a:off x="1020811" y="3917182"/>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flipV="1">
              <a:off x="1686805" y="391717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flipV="1">
              <a:off x="2351836" y="3921125"/>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itle 3"/>
          <p:cNvSpPr txBox="1">
            <a:spLocks/>
          </p:cNvSpPr>
          <p:nvPr/>
        </p:nvSpPr>
        <p:spPr bwMode="auto">
          <a:xfrm>
            <a:off x="2193797" y="4487673"/>
            <a:ext cx="1778680"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No-Aliasing </a:t>
            </a:r>
            <a:r>
              <a:rPr lang="en-US" sz="2000" dirty="0" smtClean="0">
                <a:sym typeface="Wingdings" panose="05000000000000000000" pitchFamily="2" charset="2"/>
              </a:rPr>
              <a:t></a:t>
            </a:r>
            <a:endParaRPr lang="en-US" sz="2000" dirty="0"/>
          </a:p>
        </p:txBody>
      </p:sp>
    </p:spTree>
    <p:extLst>
      <p:ext uri="{BB962C8B-B14F-4D97-AF65-F5344CB8AC3E}">
        <p14:creationId xmlns:p14="http://schemas.microsoft.com/office/powerpoint/2010/main" val="1232440796"/>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457200" y="317501"/>
            <a:ext cx="8229600" cy="4395394"/>
          </a:xfrm>
        </p:spPr>
        <p:txBody>
          <a:bodyPr/>
          <a:lstStyle/>
          <a:p>
            <a:pPr marL="0" indent="0">
              <a:buNone/>
            </a:pPr>
            <a:r>
              <a:rPr lang="en-US" altLang="en-US" dirty="0" smtClean="0">
                <a:ea typeface="ＭＳ Ｐゴシック" pitchFamily="8" charset="-128"/>
              </a:rPr>
              <a:t>Under-sampled light field can be aliasing-free</a:t>
            </a:r>
          </a:p>
          <a:p>
            <a:pPr marL="0" indent="0">
              <a:buNone/>
            </a:pPr>
            <a:r>
              <a:rPr lang="en-US" altLang="en-US" dirty="0" smtClean="0">
                <a:ea typeface="ＭＳ Ｐゴシック" pitchFamily="8" charset="-128"/>
              </a:rPr>
              <a:t>Aliasing condition is depth-dependent</a:t>
            </a:r>
          </a:p>
        </p:txBody>
      </p:sp>
      <p:grpSp>
        <p:nvGrpSpPr>
          <p:cNvPr id="2" name="Group 1"/>
          <p:cNvGrpSpPr/>
          <p:nvPr/>
        </p:nvGrpSpPr>
        <p:grpSpPr>
          <a:xfrm>
            <a:off x="1934375" y="2570232"/>
            <a:ext cx="2296839" cy="1811020"/>
            <a:chOff x="1020807" y="2583180"/>
            <a:chExt cx="3247145" cy="2560320"/>
          </a:xfrm>
        </p:grpSpPr>
        <p:cxnSp>
          <p:nvCxnSpPr>
            <p:cNvPr id="3" name="Straight Arrow Connector 2"/>
            <p:cNvCxnSpPr/>
            <p:nvPr/>
          </p:nvCxnSpPr>
          <p:spPr>
            <a:xfrm>
              <a:off x="1387563" y="3863340"/>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2644863" y="2583180"/>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312348" y="3530825"/>
              <a:ext cx="665030" cy="665030"/>
              <a:chOff x="4268920" y="2366662"/>
              <a:chExt cx="665030" cy="665030"/>
            </a:xfrm>
          </p:grpSpPr>
          <p:sp>
            <p:nvSpPr>
              <p:cNvPr id="6" name="Rectangle 5"/>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977378" y="3530824"/>
              <a:ext cx="665030" cy="665030"/>
              <a:chOff x="4268920" y="2366662"/>
              <a:chExt cx="665030" cy="665030"/>
            </a:xfrm>
          </p:grpSpPr>
          <p:sp>
            <p:nvSpPr>
              <p:cNvPr id="9" name="Rectangle 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646350" y="3530823"/>
              <a:ext cx="665030" cy="665030"/>
              <a:chOff x="4268920" y="2366662"/>
              <a:chExt cx="665030" cy="665030"/>
            </a:xfrm>
          </p:grpSpPr>
          <p:sp>
            <p:nvSpPr>
              <p:cNvPr id="12" name="Rectangle 11"/>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312350" y="4195855"/>
              <a:ext cx="665030" cy="665030"/>
              <a:chOff x="4268920" y="2366662"/>
              <a:chExt cx="665030" cy="665030"/>
            </a:xfrm>
          </p:grpSpPr>
          <p:sp>
            <p:nvSpPr>
              <p:cNvPr id="15" name="Rectangle 14"/>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977380" y="4195854"/>
              <a:ext cx="665030" cy="665030"/>
              <a:chOff x="4268920" y="2366662"/>
              <a:chExt cx="665030" cy="665030"/>
            </a:xfrm>
          </p:grpSpPr>
          <p:sp>
            <p:nvSpPr>
              <p:cNvPr id="18" name="Rectangle 17"/>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646352" y="4195853"/>
              <a:ext cx="665030" cy="665030"/>
              <a:chOff x="4268920" y="2366662"/>
              <a:chExt cx="665030" cy="665030"/>
            </a:xfrm>
          </p:grpSpPr>
          <p:sp>
            <p:nvSpPr>
              <p:cNvPr id="21" name="Rectangle 20"/>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312349" y="2865795"/>
              <a:ext cx="665030" cy="665030"/>
              <a:chOff x="4268920" y="2366662"/>
              <a:chExt cx="665030" cy="665030"/>
            </a:xfrm>
          </p:grpSpPr>
          <p:sp>
            <p:nvSpPr>
              <p:cNvPr id="24" name="Rectangle 2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977379" y="2865794"/>
              <a:ext cx="665030" cy="665030"/>
              <a:chOff x="4268920" y="2366662"/>
              <a:chExt cx="665030" cy="665030"/>
            </a:xfrm>
          </p:grpSpPr>
          <p:sp>
            <p:nvSpPr>
              <p:cNvPr id="27" name="Rectangle 2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646351" y="2865793"/>
              <a:ext cx="665030" cy="665030"/>
              <a:chOff x="4268920" y="2366662"/>
              <a:chExt cx="665030" cy="665030"/>
            </a:xfrm>
          </p:grpSpPr>
          <p:sp>
            <p:nvSpPr>
              <p:cNvPr id="30" name="Rectangle 2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Freeform 31"/>
            <p:cNvSpPr/>
            <p:nvPr/>
          </p:nvSpPr>
          <p:spPr>
            <a:xfrm flipV="1">
              <a:off x="1692899" y="32526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flipV="1">
              <a:off x="2351839" y="32526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flipV="1">
              <a:off x="2351839" y="258711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flipV="1">
              <a:off x="1686806" y="25831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flipV="1">
              <a:off x="1020807" y="2587122"/>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flipV="1">
              <a:off x="1020808" y="325214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flipV="1">
              <a:off x="1020811" y="3917182"/>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flipV="1">
              <a:off x="1686805" y="391717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flipV="1">
              <a:off x="2351836" y="3921125"/>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3" name="Straight Arrow Connector 42"/>
          <p:cNvCxnSpPr/>
          <p:nvPr/>
        </p:nvCxnSpPr>
        <p:spPr>
          <a:xfrm>
            <a:off x="5188618" y="3472302"/>
            <a:ext cx="177868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6077958" y="2566792"/>
            <a:ext cx="0" cy="18110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4" name="Freeform 53"/>
          <p:cNvSpPr/>
          <p:nvPr/>
        </p:nvSpPr>
        <p:spPr>
          <a:xfrm rot="-1980000" flipV="1">
            <a:off x="5400286" y="3040357"/>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54"/>
          <p:cNvSpPr/>
          <p:nvPr/>
        </p:nvSpPr>
        <p:spPr>
          <a:xfrm rot="-1980000" flipV="1">
            <a:off x="5870690" y="3039981"/>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Freeform 55"/>
          <p:cNvSpPr/>
          <p:nvPr/>
        </p:nvSpPr>
        <p:spPr>
          <a:xfrm rot="-1980000" flipV="1">
            <a:off x="5870690" y="2573989"/>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Freeform 56"/>
          <p:cNvSpPr/>
          <p:nvPr/>
        </p:nvSpPr>
        <p:spPr>
          <a:xfrm rot="-1980000" flipV="1">
            <a:off x="5400285" y="2573016"/>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eeform 57"/>
          <p:cNvSpPr/>
          <p:nvPr/>
        </p:nvSpPr>
        <p:spPr>
          <a:xfrm rot="-1980000" flipV="1">
            <a:off x="4929200" y="2573019"/>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58"/>
          <p:cNvSpPr/>
          <p:nvPr/>
        </p:nvSpPr>
        <p:spPr>
          <a:xfrm rot="-1980000" flipV="1">
            <a:off x="4929200" y="3043420"/>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59"/>
          <p:cNvSpPr/>
          <p:nvPr/>
        </p:nvSpPr>
        <p:spPr>
          <a:xfrm rot="-1980000" flipV="1">
            <a:off x="4929199" y="3510387"/>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60"/>
          <p:cNvSpPr/>
          <p:nvPr/>
        </p:nvSpPr>
        <p:spPr>
          <a:xfrm rot="-1980000" flipV="1">
            <a:off x="5400284" y="3510385"/>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Freeform 61"/>
          <p:cNvSpPr/>
          <p:nvPr/>
        </p:nvSpPr>
        <p:spPr>
          <a:xfrm rot="-1980000" flipV="1">
            <a:off x="5870688" y="3513176"/>
            <a:ext cx="1355345" cy="864636"/>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itle 3"/>
          <p:cNvSpPr txBox="1">
            <a:spLocks/>
          </p:cNvSpPr>
          <p:nvPr/>
        </p:nvSpPr>
        <p:spPr bwMode="auto">
          <a:xfrm>
            <a:off x="2193797" y="4487673"/>
            <a:ext cx="1778680"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No-Aliasing </a:t>
            </a:r>
            <a:r>
              <a:rPr lang="en-US" sz="2000" dirty="0" smtClean="0">
                <a:sym typeface="Wingdings" panose="05000000000000000000" pitchFamily="2" charset="2"/>
              </a:rPr>
              <a:t></a:t>
            </a:r>
            <a:endParaRPr lang="en-US" sz="2000" dirty="0"/>
          </a:p>
        </p:txBody>
      </p:sp>
      <p:sp>
        <p:nvSpPr>
          <p:cNvPr id="82" name="Title 3"/>
          <p:cNvSpPr txBox="1">
            <a:spLocks/>
          </p:cNvSpPr>
          <p:nvPr/>
        </p:nvSpPr>
        <p:spPr bwMode="auto">
          <a:xfrm>
            <a:off x="5198148" y="4487673"/>
            <a:ext cx="1778680"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Aliasing </a:t>
            </a:r>
            <a:r>
              <a:rPr lang="en-US" sz="2000" dirty="0" smtClean="0">
                <a:sym typeface="Wingdings" panose="05000000000000000000" pitchFamily="2" charset="2"/>
              </a:rPr>
              <a:t></a:t>
            </a:r>
            <a:endParaRPr lang="en-US" sz="2000" dirty="0"/>
          </a:p>
        </p:txBody>
      </p:sp>
      <p:grpSp>
        <p:nvGrpSpPr>
          <p:cNvPr id="45" name="Group 44"/>
          <p:cNvGrpSpPr/>
          <p:nvPr/>
        </p:nvGrpSpPr>
        <p:grpSpPr>
          <a:xfrm>
            <a:off x="5842756" y="3237100"/>
            <a:ext cx="470403" cy="470403"/>
            <a:chOff x="4268920" y="2366662"/>
            <a:chExt cx="665030" cy="665030"/>
          </a:xfrm>
        </p:grpSpPr>
        <p:sp>
          <p:nvSpPr>
            <p:cNvPr id="79" name="Rectangle 7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13159" y="3237100"/>
            <a:ext cx="470403" cy="470403"/>
            <a:chOff x="4268920" y="2366662"/>
            <a:chExt cx="665030" cy="665030"/>
          </a:xfrm>
        </p:grpSpPr>
        <p:sp>
          <p:nvSpPr>
            <p:cNvPr id="77" name="Rectangle 7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5371668" y="3237099"/>
            <a:ext cx="470403" cy="470403"/>
            <a:chOff x="4268920" y="2366662"/>
            <a:chExt cx="665030" cy="665030"/>
          </a:xfrm>
        </p:grpSpPr>
        <p:sp>
          <p:nvSpPr>
            <p:cNvPr id="75" name="Rectangle 74"/>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5842757" y="3707504"/>
            <a:ext cx="470403" cy="470403"/>
            <a:chOff x="4268920" y="2366662"/>
            <a:chExt cx="665030" cy="665030"/>
          </a:xfrm>
        </p:grpSpPr>
        <p:sp>
          <p:nvSpPr>
            <p:cNvPr id="73" name="Rectangle 72"/>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6313160" y="3707503"/>
            <a:ext cx="470403" cy="470403"/>
            <a:chOff x="4268920" y="2366662"/>
            <a:chExt cx="665030" cy="665030"/>
          </a:xfrm>
        </p:grpSpPr>
        <p:sp>
          <p:nvSpPr>
            <p:cNvPr id="71" name="Rectangle 70"/>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371670" y="3707502"/>
            <a:ext cx="470403" cy="470403"/>
            <a:chOff x="4268920" y="2366662"/>
            <a:chExt cx="665030" cy="665030"/>
          </a:xfrm>
        </p:grpSpPr>
        <p:sp>
          <p:nvSpPr>
            <p:cNvPr id="69" name="Rectangle 6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5842757" y="2766697"/>
            <a:ext cx="470403" cy="470403"/>
            <a:chOff x="4268920" y="2366662"/>
            <a:chExt cx="665030" cy="665030"/>
          </a:xfrm>
        </p:grpSpPr>
        <p:sp>
          <p:nvSpPr>
            <p:cNvPr id="67" name="Rectangle 6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6313160" y="2766697"/>
            <a:ext cx="470403" cy="470403"/>
            <a:chOff x="4268920" y="2366662"/>
            <a:chExt cx="665030" cy="665030"/>
          </a:xfrm>
        </p:grpSpPr>
        <p:sp>
          <p:nvSpPr>
            <p:cNvPr id="65" name="Rectangle 64"/>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5371669" y="2766696"/>
            <a:ext cx="470403" cy="470403"/>
            <a:chOff x="4268920" y="2366662"/>
            <a:chExt cx="665030" cy="665030"/>
          </a:xfrm>
        </p:grpSpPr>
        <p:sp>
          <p:nvSpPr>
            <p:cNvPr id="63" name="Rectangle 62"/>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244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457200" y="317501"/>
            <a:ext cx="8229600" cy="4395394"/>
          </a:xfrm>
        </p:spPr>
        <p:txBody>
          <a:bodyPr/>
          <a:lstStyle/>
          <a:p>
            <a:pPr marL="0" indent="0">
              <a:buNone/>
            </a:pPr>
            <a:r>
              <a:rPr lang="en-US" altLang="en-US" dirty="0" smtClean="0">
                <a:ea typeface="ＭＳ Ｐゴシック" pitchFamily="8" charset="-128"/>
              </a:rPr>
              <a:t>Under-sampled light field can be aliasing-free</a:t>
            </a:r>
          </a:p>
          <a:p>
            <a:pPr marL="0" indent="0">
              <a:buNone/>
            </a:pPr>
            <a:r>
              <a:rPr lang="en-US" altLang="en-US" dirty="0" smtClean="0">
                <a:ea typeface="ＭＳ Ｐゴシック" pitchFamily="8" charset="-128"/>
              </a:rPr>
              <a:t>Aliasing condition is depth-dependent</a:t>
            </a:r>
          </a:p>
          <a:p>
            <a:pPr marL="0" indent="0">
              <a:buNone/>
            </a:pPr>
            <a:r>
              <a:rPr lang="en-US" altLang="en-US" dirty="0" smtClean="0">
                <a:ea typeface="ＭＳ Ｐゴシック" pitchFamily="8" charset="-128"/>
              </a:rPr>
              <a:t>Prefilter profile matters</a:t>
            </a:r>
          </a:p>
        </p:txBody>
      </p:sp>
      <p:sp>
        <p:nvSpPr>
          <p:cNvPr id="162" name="Rectangle 161"/>
          <p:cNvSpPr/>
          <p:nvPr/>
        </p:nvSpPr>
        <p:spPr>
          <a:xfrm>
            <a:off x="2409774" y="3044719"/>
            <a:ext cx="1351034" cy="864259"/>
          </a:xfrm>
          <a:prstGeom prst="rect">
            <a:avLst/>
          </a:prstGeom>
          <a:noFill/>
          <a:ln>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3" name="Group 162"/>
          <p:cNvGrpSpPr/>
          <p:nvPr/>
        </p:nvGrpSpPr>
        <p:grpSpPr>
          <a:xfrm>
            <a:off x="1934376" y="2571154"/>
            <a:ext cx="2296838" cy="1811020"/>
            <a:chOff x="1020808" y="2583180"/>
            <a:chExt cx="3247144" cy="2560320"/>
          </a:xfrm>
        </p:grpSpPr>
        <p:cxnSp>
          <p:nvCxnSpPr>
            <p:cNvPr id="164" name="Straight Arrow Connector 163"/>
            <p:cNvCxnSpPr/>
            <p:nvPr/>
          </p:nvCxnSpPr>
          <p:spPr>
            <a:xfrm>
              <a:off x="1387563" y="3863340"/>
              <a:ext cx="251460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2644863" y="2583180"/>
              <a:ext cx="0" cy="25603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66" name="Group 165"/>
            <p:cNvGrpSpPr/>
            <p:nvPr/>
          </p:nvGrpSpPr>
          <p:grpSpPr>
            <a:xfrm>
              <a:off x="2312348" y="3530825"/>
              <a:ext cx="665030" cy="665030"/>
              <a:chOff x="4268920" y="2366662"/>
              <a:chExt cx="665030" cy="665030"/>
            </a:xfrm>
          </p:grpSpPr>
          <p:sp>
            <p:nvSpPr>
              <p:cNvPr id="200" name="Rectangle 19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7" name="Group 166"/>
            <p:cNvGrpSpPr/>
            <p:nvPr/>
          </p:nvGrpSpPr>
          <p:grpSpPr>
            <a:xfrm>
              <a:off x="2977378" y="3530824"/>
              <a:ext cx="665030" cy="665030"/>
              <a:chOff x="4268920" y="2366662"/>
              <a:chExt cx="665030" cy="665030"/>
            </a:xfrm>
          </p:grpSpPr>
          <p:sp>
            <p:nvSpPr>
              <p:cNvPr id="198" name="Rectangle 197"/>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1646350" y="3530823"/>
              <a:ext cx="665030" cy="665030"/>
              <a:chOff x="4268920" y="2366662"/>
              <a:chExt cx="665030" cy="665030"/>
            </a:xfrm>
          </p:grpSpPr>
          <p:sp>
            <p:nvSpPr>
              <p:cNvPr id="196" name="Rectangle 195"/>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2312350" y="4195855"/>
              <a:ext cx="665030" cy="665030"/>
              <a:chOff x="4268920" y="2366662"/>
              <a:chExt cx="665030" cy="665030"/>
            </a:xfrm>
          </p:grpSpPr>
          <p:sp>
            <p:nvSpPr>
              <p:cNvPr id="194" name="Rectangle 19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2977380" y="4195854"/>
              <a:ext cx="665030" cy="665030"/>
              <a:chOff x="4268920" y="2366662"/>
              <a:chExt cx="665030" cy="665030"/>
            </a:xfrm>
          </p:grpSpPr>
          <p:sp>
            <p:nvSpPr>
              <p:cNvPr id="192" name="Rectangle 191"/>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1646352" y="4195853"/>
              <a:ext cx="665030" cy="665030"/>
              <a:chOff x="4268920" y="2366662"/>
              <a:chExt cx="665030" cy="665030"/>
            </a:xfrm>
          </p:grpSpPr>
          <p:sp>
            <p:nvSpPr>
              <p:cNvPr id="190" name="Rectangle 18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2312349" y="2865795"/>
              <a:ext cx="665030" cy="665030"/>
              <a:chOff x="4268920" y="2366662"/>
              <a:chExt cx="665030" cy="665030"/>
            </a:xfrm>
          </p:grpSpPr>
          <p:sp>
            <p:nvSpPr>
              <p:cNvPr id="188" name="Rectangle 187"/>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2977379" y="2865794"/>
              <a:ext cx="665030" cy="665030"/>
              <a:chOff x="4268920" y="2366662"/>
              <a:chExt cx="665030" cy="665030"/>
            </a:xfrm>
          </p:grpSpPr>
          <p:sp>
            <p:nvSpPr>
              <p:cNvPr id="186" name="Rectangle 185"/>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1646351" y="2865793"/>
              <a:ext cx="665030" cy="665030"/>
              <a:chOff x="4268920" y="2366662"/>
              <a:chExt cx="665030" cy="665030"/>
            </a:xfrm>
          </p:grpSpPr>
          <p:sp>
            <p:nvSpPr>
              <p:cNvPr id="184" name="Rectangle 18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5" name="Freeform 174"/>
            <p:cNvSpPr/>
            <p:nvPr/>
          </p:nvSpPr>
          <p:spPr>
            <a:xfrm flipV="1">
              <a:off x="1692899" y="32526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Freeform 175"/>
            <p:cNvSpPr/>
            <p:nvPr/>
          </p:nvSpPr>
          <p:spPr>
            <a:xfrm flipV="1">
              <a:off x="2351839" y="32526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Freeform 176"/>
            <p:cNvSpPr/>
            <p:nvPr/>
          </p:nvSpPr>
          <p:spPr>
            <a:xfrm flipV="1">
              <a:off x="2351839" y="258711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Freeform 177"/>
            <p:cNvSpPr/>
            <p:nvPr/>
          </p:nvSpPr>
          <p:spPr>
            <a:xfrm flipV="1">
              <a:off x="1686806" y="2583180"/>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Freeform 178"/>
            <p:cNvSpPr/>
            <p:nvPr/>
          </p:nvSpPr>
          <p:spPr>
            <a:xfrm flipV="1">
              <a:off x="1021775" y="2587122"/>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Freeform 179"/>
            <p:cNvSpPr/>
            <p:nvPr/>
          </p:nvSpPr>
          <p:spPr>
            <a:xfrm flipV="1">
              <a:off x="1020808" y="325214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Freeform 180"/>
            <p:cNvSpPr/>
            <p:nvPr/>
          </p:nvSpPr>
          <p:spPr>
            <a:xfrm flipV="1">
              <a:off x="1020811" y="3917182"/>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Freeform 181"/>
            <p:cNvSpPr/>
            <p:nvPr/>
          </p:nvSpPr>
          <p:spPr>
            <a:xfrm flipV="1">
              <a:off x="1686805" y="3917179"/>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Freeform 182"/>
            <p:cNvSpPr/>
            <p:nvPr/>
          </p:nvSpPr>
          <p:spPr>
            <a:xfrm flipV="1">
              <a:off x="2351836" y="3921125"/>
              <a:ext cx="1916113" cy="1222375"/>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2" name="Straight Arrow Connector 201"/>
          <p:cNvCxnSpPr/>
          <p:nvPr/>
        </p:nvCxnSpPr>
        <p:spPr>
          <a:xfrm>
            <a:off x="5189488" y="3473221"/>
            <a:ext cx="1778680" cy="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flipV="1">
            <a:off x="6078828" y="2567711"/>
            <a:ext cx="0" cy="1811020"/>
          </a:xfrm>
          <a:prstGeom prst="straightConnector1">
            <a:avLst/>
          </a:prstGeom>
          <a:ln w="28575" cap="rnd">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04" name="Group 203"/>
          <p:cNvGrpSpPr/>
          <p:nvPr/>
        </p:nvGrpSpPr>
        <p:grpSpPr>
          <a:xfrm>
            <a:off x="5843626" y="3238019"/>
            <a:ext cx="470403" cy="470403"/>
            <a:chOff x="4268920" y="2366662"/>
            <a:chExt cx="665030" cy="665030"/>
          </a:xfrm>
        </p:grpSpPr>
        <p:sp>
          <p:nvSpPr>
            <p:cNvPr id="205" name="Rectangle 204"/>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 name="Group 206"/>
          <p:cNvGrpSpPr/>
          <p:nvPr/>
        </p:nvGrpSpPr>
        <p:grpSpPr>
          <a:xfrm>
            <a:off x="6314029" y="3238019"/>
            <a:ext cx="470403" cy="470403"/>
            <a:chOff x="4268920" y="2366662"/>
            <a:chExt cx="665030" cy="665030"/>
          </a:xfrm>
        </p:grpSpPr>
        <p:sp>
          <p:nvSpPr>
            <p:cNvPr id="208" name="Rectangle 207"/>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5372538" y="3238018"/>
            <a:ext cx="470403" cy="470403"/>
            <a:chOff x="4268920" y="2366662"/>
            <a:chExt cx="665030" cy="665030"/>
          </a:xfrm>
        </p:grpSpPr>
        <p:sp>
          <p:nvSpPr>
            <p:cNvPr id="211" name="Rectangle 210"/>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 name="Group 212"/>
          <p:cNvGrpSpPr/>
          <p:nvPr/>
        </p:nvGrpSpPr>
        <p:grpSpPr>
          <a:xfrm>
            <a:off x="5843627" y="3708423"/>
            <a:ext cx="470403" cy="470403"/>
            <a:chOff x="4268920" y="2366662"/>
            <a:chExt cx="665030" cy="665030"/>
          </a:xfrm>
        </p:grpSpPr>
        <p:sp>
          <p:nvSpPr>
            <p:cNvPr id="214" name="Rectangle 213"/>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6" name="Group 215"/>
          <p:cNvGrpSpPr/>
          <p:nvPr/>
        </p:nvGrpSpPr>
        <p:grpSpPr>
          <a:xfrm>
            <a:off x="6314030" y="3708422"/>
            <a:ext cx="470403" cy="470403"/>
            <a:chOff x="4268920" y="2366662"/>
            <a:chExt cx="665030" cy="665030"/>
          </a:xfrm>
        </p:grpSpPr>
        <p:sp>
          <p:nvSpPr>
            <p:cNvPr id="217" name="Rectangle 216"/>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5372540" y="3708421"/>
            <a:ext cx="470403" cy="470403"/>
            <a:chOff x="4268920" y="2366662"/>
            <a:chExt cx="665030" cy="665030"/>
          </a:xfrm>
        </p:grpSpPr>
        <p:sp>
          <p:nvSpPr>
            <p:cNvPr id="220" name="Rectangle 219"/>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2" name="Group 221"/>
          <p:cNvGrpSpPr/>
          <p:nvPr/>
        </p:nvGrpSpPr>
        <p:grpSpPr>
          <a:xfrm>
            <a:off x="5843627" y="2767616"/>
            <a:ext cx="470403" cy="470403"/>
            <a:chOff x="4268920" y="2366662"/>
            <a:chExt cx="665030" cy="665030"/>
          </a:xfrm>
        </p:grpSpPr>
        <p:sp>
          <p:nvSpPr>
            <p:cNvPr id="223" name="Rectangle 222"/>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5" name="Group 224"/>
          <p:cNvGrpSpPr/>
          <p:nvPr/>
        </p:nvGrpSpPr>
        <p:grpSpPr>
          <a:xfrm>
            <a:off x="6314030" y="2767616"/>
            <a:ext cx="470403" cy="470403"/>
            <a:chOff x="4268920" y="2366662"/>
            <a:chExt cx="665030" cy="665030"/>
          </a:xfrm>
        </p:grpSpPr>
        <p:sp>
          <p:nvSpPr>
            <p:cNvPr id="226" name="Rectangle 225"/>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5372539" y="2767615"/>
            <a:ext cx="470403" cy="470403"/>
            <a:chOff x="4268920" y="2366662"/>
            <a:chExt cx="665030" cy="665030"/>
          </a:xfrm>
        </p:grpSpPr>
        <p:sp>
          <p:nvSpPr>
            <p:cNvPr id="229" name="Rectangle 228"/>
            <p:cNvSpPr/>
            <p:nvPr/>
          </p:nvSpPr>
          <p:spPr>
            <a:xfrm>
              <a:off x="4268920" y="2366662"/>
              <a:ext cx="665030" cy="6650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4573721" y="2671461"/>
              <a:ext cx="55430" cy="55430"/>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1" name="Freeform 230"/>
          <p:cNvSpPr/>
          <p:nvPr/>
        </p:nvSpPr>
        <p:spPr>
          <a:xfrm flipV="1">
            <a:off x="5648308" y="3196197"/>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1">
                  <a:tint val="100000"/>
                  <a:shade val="100000"/>
                  <a:satMod val="130000"/>
                </a:schemeClr>
              </a:gs>
              <a:gs pos="85600">
                <a:srgbClr val="B6CEFB">
                  <a:lumMod val="40000"/>
                  <a:lumOff val="60000"/>
                  <a:alpha val="78000"/>
                </a:srgb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Freeform 231"/>
          <p:cNvSpPr/>
          <p:nvPr/>
        </p:nvSpPr>
        <p:spPr>
          <a:xfrm flipV="1">
            <a:off x="6114404" y="3196197"/>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Freeform 232"/>
          <p:cNvSpPr/>
          <p:nvPr/>
        </p:nvSpPr>
        <p:spPr>
          <a:xfrm flipV="1">
            <a:off x="6114404" y="2725418"/>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Freeform 233"/>
          <p:cNvSpPr/>
          <p:nvPr/>
        </p:nvSpPr>
        <p:spPr>
          <a:xfrm flipV="1">
            <a:off x="5643999" y="2722632"/>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Freeform 234"/>
          <p:cNvSpPr/>
          <p:nvPr/>
        </p:nvSpPr>
        <p:spPr>
          <a:xfrm flipV="1">
            <a:off x="5172910" y="2725420"/>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Freeform 235"/>
          <p:cNvSpPr/>
          <p:nvPr/>
        </p:nvSpPr>
        <p:spPr>
          <a:xfrm flipV="1">
            <a:off x="5172911" y="3195821"/>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Freeform 236"/>
          <p:cNvSpPr/>
          <p:nvPr/>
        </p:nvSpPr>
        <p:spPr>
          <a:xfrm flipV="1">
            <a:off x="5172913" y="3666227"/>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Freeform 237"/>
          <p:cNvSpPr/>
          <p:nvPr/>
        </p:nvSpPr>
        <p:spPr>
          <a:xfrm flipV="1">
            <a:off x="5643998" y="3666225"/>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Freeform 238"/>
          <p:cNvSpPr/>
          <p:nvPr/>
        </p:nvSpPr>
        <p:spPr>
          <a:xfrm flipV="1">
            <a:off x="6114402" y="3669016"/>
            <a:ext cx="869658" cy="554794"/>
          </a:xfrm>
          <a:custGeom>
            <a:avLst/>
            <a:gdLst>
              <a:gd name="connsiteX0" fmla="*/ 0 w 1916113"/>
              <a:gd name="connsiteY0" fmla="*/ 1222375 h 1222375"/>
              <a:gd name="connsiteX1" fmla="*/ 0 w 1916113"/>
              <a:gd name="connsiteY1" fmla="*/ 1103312 h 1222375"/>
              <a:gd name="connsiteX2" fmla="*/ 1916113 w 1916113"/>
              <a:gd name="connsiteY2" fmla="*/ 120650 h 1222375"/>
              <a:gd name="connsiteX3" fmla="*/ 1916113 w 1916113"/>
              <a:gd name="connsiteY3" fmla="*/ 0 h 1222375"/>
              <a:gd name="connsiteX4" fmla="*/ 0 w 1916113"/>
              <a:gd name="connsiteY4" fmla="*/ 1222375 h 122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113" h="1222375">
                <a:moveTo>
                  <a:pt x="0" y="1222375"/>
                </a:moveTo>
                <a:lnTo>
                  <a:pt x="0" y="1103312"/>
                </a:lnTo>
                <a:lnTo>
                  <a:pt x="1916113" y="120650"/>
                </a:lnTo>
                <a:lnTo>
                  <a:pt x="1916113" y="0"/>
                </a:lnTo>
                <a:lnTo>
                  <a:pt x="0" y="1222375"/>
                </a:lnTo>
                <a:close/>
              </a:path>
            </a:pathLst>
          </a:custGeom>
          <a:gradFill flip="none" rotWithShape="1">
            <a:gsLst>
              <a:gs pos="0">
                <a:schemeClr val="accent5">
                  <a:lumMod val="60000"/>
                  <a:lumOff val="40000"/>
                </a:schemeClr>
              </a:gs>
              <a:gs pos="85600">
                <a:schemeClr val="accent5">
                  <a:lumMod val="40000"/>
                  <a:lumOff val="60000"/>
                  <a:alpha val="60000"/>
                </a:schemeClr>
              </a:gs>
              <a:gs pos="100000">
                <a:schemeClr val="bg1">
                  <a:alpha val="3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p:cNvSpPr/>
          <p:nvPr/>
        </p:nvSpPr>
        <p:spPr>
          <a:xfrm>
            <a:off x="5643998" y="3195820"/>
            <a:ext cx="869657" cy="555171"/>
          </a:xfrm>
          <a:prstGeom prst="rect">
            <a:avLst/>
          </a:prstGeom>
          <a:noFill/>
          <a:ln>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itle 3"/>
          <p:cNvSpPr txBox="1">
            <a:spLocks/>
          </p:cNvSpPr>
          <p:nvPr/>
        </p:nvSpPr>
        <p:spPr bwMode="auto">
          <a:xfrm>
            <a:off x="1935060" y="4487673"/>
            <a:ext cx="2296154"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Higher resolution</a:t>
            </a:r>
            <a:endParaRPr lang="en-US" sz="2000" dirty="0"/>
          </a:p>
        </p:txBody>
      </p:sp>
      <p:sp>
        <p:nvSpPr>
          <p:cNvPr id="83" name="Title 3"/>
          <p:cNvSpPr txBox="1">
            <a:spLocks/>
          </p:cNvSpPr>
          <p:nvPr/>
        </p:nvSpPr>
        <p:spPr bwMode="auto">
          <a:xfrm>
            <a:off x="4935060" y="4508612"/>
            <a:ext cx="2296154"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lvl1pPr algn="ctr" rtl="0" eaLnBrk="0" fontAlgn="base" hangingPunct="0">
              <a:spcBef>
                <a:spcPct val="0"/>
              </a:spcBef>
              <a:spcAft>
                <a:spcPct val="0"/>
              </a:spcAft>
              <a:defRPr sz="36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2pPr>
            <a:lvl3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3pPr>
            <a:lvl4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4pPr>
            <a:lvl5pPr algn="ctr" rtl="0" eaLnBrk="0" fontAlgn="base" hangingPunct="0">
              <a:spcBef>
                <a:spcPct val="0"/>
              </a:spcBef>
              <a:spcAft>
                <a:spcPct val="0"/>
              </a:spcAft>
              <a:defRPr sz="4400">
                <a:solidFill>
                  <a:schemeClr val="bg1"/>
                </a:solidFill>
                <a:latin typeface="MyriadPro-BoldCond" pitchFamily="34" charset="0"/>
                <a:ea typeface="ＭＳ Ｐゴシック" pitchFamily="-108" charset="-128"/>
                <a:cs typeface="MyriadPro-BoldCond" pitchFamily="34" charset="0"/>
              </a:defRPr>
            </a:lvl5pPr>
            <a:lvl6pPr marL="457166"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331"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497"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663" algn="ctr" defTabSz="457166"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US" sz="2000" dirty="0" smtClean="0"/>
              <a:t>Lower resolution</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5143500"/>
          </a:xfrm>
        </p:spPr>
        <p:txBody>
          <a:bodyPr/>
          <a:lstStyle/>
          <a:p>
            <a:r>
              <a:rPr lang="en-US" dirty="0" smtClean="0"/>
              <a:t>Prefilter Modeling</a:t>
            </a:r>
            <a:endParaRPr lang="en-US" dirty="0"/>
          </a:p>
        </p:txBody>
      </p:sp>
    </p:spTree>
    <p:extLst>
      <p:ext uri="{BB962C8B-B14F-4D97-AF65-F5344CB8AC3E}">
        <p14:creationId xmlns:p14="http://schemas.microsoft.com/office/powerpoint/2010/main" val="75187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ea typeface="ＭＳ Ｐゴシック" pitchFamily="8" charset="-128"/>
              </a:rPr>
              <a:t>Goal</a:t>
            </a:r>
          </a:p>
        </p:txBody>
      </p:sp>
      <p:sp>
        <p:nvSpPr>
          <p:cNvPr id="5" name="Oval 4"/>
          <p:cNvSpPr/>
          <p:nvPr/>
        </p:nvSpPr>
        <p:spPr>
          <a:xfrm>
            <a:off x="977207" y="1385870"/>
            <a:ext cx="344409" cy="22960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nvGrpSpPr>
          <p:cNvPr id="6" name="Group 5"/>
          <p:cNvGrpSpPr/>
          <p:nvPr/>
        </p:nvGrpSpPr>
        <p:grpSpPr>
          <a:xfrm>
            <a:off x="3719723" y="1385870"/>
            <a:ext cx="242362" cy="2296060"/>
            <a:chOff x="4305300" y="381000"/>
            <a:chExt cx="160867" cy="1524000"/>
          </a:xfrm>
          <a:noFill/>
        </p:grpSpPr>
        <p:grpSp>
          <p:nvGrpSpPr>
            <p:cNvPr id="27" name="Group 26"/>
            <p:cNvGrpSpPr/>
            <p:nvPr/>
          </p:nvGrpSpPr>
          <p:grpSpPr>
            <a:xfrm>
              <a:off x="4305300" y="381000"/>
              <a:ext cx="152400" cy="1524000"/>
              <a:chOff x="4343400" y="381000"/>
              <a:chExt cx="76200" cy="1676400"/>
            </a:xfrm>
            <a:grpFill/>
          </p:grpSpPr>
          <p:sp>
            <p:nvSpPr>
              <p:cNvPr id="29" name="Oval 28"/>
              <p:cNvSpPr/>
              <p:nvPr/>
            </p:nvSpPr>
            <p:spPr>
              <a:xfrm>
                <a:off x="4343400" y="381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0" name="Oval 29"/>
              <p:cNvSpPr/>
              <p:nvPr/>
            </p:nvSpPr>
            <p:spPr>
              <a:xfrm>
                <a:off x="4343400" y="6604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1" name="Oval 30"/>
              <p:cNvSpPr/>
              <p:nvPr/>
            </p:nvSpPr>
            <p:spPr>
              <a:xfrm>
                <a:off x="4343400" y="9398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2" name="Oval 31"/>
              <p:cNvSpPr/>
              <p:nvPr/>
            </p:nvSpPr>
            <p:spPr>
              <a:xfrm>
                <a:off x="4343400" y="12192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3" name="Oval 32"/>
              <p:cNvSpPr/>
              <p:nvPr/>
            </p:nvSpPr>
            <p:spPr>
              <a:xfrm>
                <a:off x="4343400" y="14986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4" name="Oval 33"/>
              <p:cNvSpPr/>
              <p:nvPr/>
            </p:nvSpPr>
            <p:spPr>
              <a:xfrm>
                <a:off x="4343400" y="1778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28" name="Rectangle 18"/>
            <p:cNvSpPr/>
            <p:nvPr/>
          </p:nvSpPr>
          <p:spPr>
            <a:xfrm>
              <a:off x="4381500" y="381000"/>
              <a:ext cx="84667" cy="1524000"/>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7" name="Rectangle 6"/>
          <p:cNvSpPr/>
          <p:nvPr/>
        </p:nvSpPr>
        <p:spPr>
          <a:xfrm>
            <a:off x="4351140" y="207468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8" name="Rectangle 7"/>
          <p:cNvSpPr/>
          <p:nvPr/>
        </p:nvSpPr>
        <p:spPr>
          <a:xfrm>
            <a:off x="4351140" y="218949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9" name="Rectangle 8"/>
          <p:cNvSpPr/>
          <p:nvPr/>
        </p:nvSpPr>
        <p:spPr>
          <a:xfrm>
            <a:off x="4351140" y="230429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0" name="Rectangle 9"/>
          <p:cNvSpPr/>
          <p:nvPr/>
        </p:nvSpPr>
        <p:spPr>
          <a:xfrm>
            <a:off x="4351140" y="241909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1" name="Rectangle 10"/>
          <p:cNvSpPr/>
          <p:nvPr/>
        </p:nvSpPr>
        <p:spPr>
          <a:xfrm>
            <a:off x="4351140" y="253390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2" name="Rectangle 11"/>
          <p:cNvSpPr/>
          <p:nvPr/>
        </p:nvSpPr>
        <p:spPr>
          <a:xfrm>
            <a:off x="4351140" y="264870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3" name="Rectangle 12"/>
          <p:cNvSpPr/>
          <p:nvPr/>
        </p:nvSpPr>
        <p:spPr>
          <a:xfrm>
            <a:off x="4351140" y="138587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4" name="Rectangle 13"/>
          <p:cNvSpPr/>
          <p:nvPr/>
        </p:nvSpPr>
        <p:spPr>
          <a:xfrm>
            <a:off x="4351140" y="150067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5" name="Rectangle 14"/>
          <p:cNvSpPr/>
          <p:nvPr/>
        </p:nvSpPr>
        <p:spPr>
          <a:xfrm>
            <a:off x="4351140" y="161547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6" name="Rectangle 15"/>
          <p:cNvSpPr/>
          <p:nvPr/>
        </p:nvSpPr>
        <p:spPr>
          <a:xfrm>
            <a:off x="4351140" y="173027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7" name="Rectangle 16"/>
          <p:cNvSpPr/>
          <p:nvPr/>
        </p:nvSpPr>
        <p:spPr>
          <a:xfrm>
            <a:off x="4351140" y="184508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8" name="Rectangle 17"/>
          <p:cNvSpPr/>
          <p:nvPr/>
        </p:nvSpPr>
        <p:spPr>
          <a:xfrm>
            <a:off x="4351140" y="195988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9" name="Rectangle 18"/>
          <p:cNvSpPr/>
          <p:nvPr/>
        </p:nvSpPr>
        <p:spPr>
          <a:xfrm>
            <a:off x="4351140" y="345232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0" name="Rectangle 19"/>
          <p:cNvSpPr/>
          <p:nvPr/>
        </p:nvSpPr>
        <p:spPr>
          <a:xfrm>
            <a:off x="4351140" y="276350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1" name="Rectangle 20"/>
          <p:cNvSpPr/>
          <p:nvPr/>
        </p:nvSpPr>
        <p:spPr>
          <a:xfrm>
            <a:off x="4351140" y="287830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2" name="Rectangle 21"/>
          <p:cNvSpPr/>
          <p:nvPr/>
        </p:nvSpPr>
        <p:spPr>
          <a:xfrm>
            <a:off x="4351140" y="299311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3" name="Rectangle 22"/>
          <p:cNvSpPr/>
          <p:nvPr/>
        </p:nvSpPr>
        <p:spPr>
          <a:xfrm>
            <a:off x="4351140" y="310791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4" name="Rectangle 23"/>
          <p:cNvSpPr/>
          <p:nvPr/>
        </p:nvSpPr>
        <p:spPr>
          <a:xfrm>
            <a:off x="4351140" y="322271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 name="Rectangle 24"/>
          <p:cNvSpPr/>
          <p:nvPr/>
        </p:nvSpPr>
        <p:spPr>
          <a:xfrm>
            <a:off x="4351140" y="333752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6" name="Rectangle 25"/>
          <p:cNvSpPr/>
          <p:nvPr/>
        </p:nvSpPr>
        <p:spPr>
          <a:xfrm>
            <a:off x="4351140" y="356712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nvGrpSpPr>
          <p:cNvPr id="3" name="Group 2"/>
          <p:cNvGrpSpPr/>
          <p:nvPr/>
        </p:nvGrpSpPr>
        <p:grpSpPr>
          <a:xfrm>
            <a:off x="2949764" y="1385870"/>
            <a:ext cx="45719" cy="2296060"/>
            <a:chOff x="7102777" y="3762633"/>
            <a:chExt cx="114300" cy="6512624"/>
          </a:xfrm>
        </p:grpSpPr>
        <p:sp>
          <p:nvSpPr>
            <p:cNvPr id="35" name="Rectangle 34"/>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2814114" y="3165317"/>
            <a:ext cx="1730078" cy="1275094"/>
            <a:chOff x="2814114" y="3165317"/>
            <a:chExt cx="1730078" cy="1275094"/>
          </a:xfrm>
        </p:grpSpPr>
        <p:sp>
          <p:nvSpPr>
            <p:cNvPr id="4" name="Arc 3"/>
            <p:cNvSpPr/>
            <p:nvPr/>
          </p:nvSpPr>
          <p:spPr>
            <a:xfrm rot="5400000" flipV="1">
              <a:off x="3041606" y="3073475"/>
              <a:ext cx="1275094" cy="1458777"/>
            </a:xfrm>
            <a:prstGeom prst="arc">
              <a:avLst>
                <a:gd name="adj1" fmla="val 16200000"/>
                <a:gd name="adj2" fmla="val 5462455"/>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8" name="TextBox 47"/>
            <p:cNvSpPr txBox="1"/>
            <p:nvPr/>
          </p:nvSpPr>
          <p:spPr>
            <a:xfrm>
              <a:off x="2814114" y="4040301"/>
              <a:ext cx="1730078"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a:t>
              </a:r>
              <a:endParaRPr lang="en-US" sz="1600" dirty="0">
                <a:solidFill>
                  <a:schemeClr val="bg1"/>
                </a:solidFill>
                <a:latin typeface="Franklin Gothic Book" panose="020B0503020102020204" pitchFamily="34" charset="0"/>
              </a:endParaRPr>
            </a:p>
          </p:txBody>
        </p:sp>
      </p:grpSp>
      <p:sp>
        <p:nvSpPr>
          <p:cNvPr id="49" name="Rectangle 48"/>
          <p:cNvSpPr/>
          <p:nvPr/>
        </p:nvSpPr>
        <p:spPr>
          <a:xfrm>
            <a:off x="5577682" y="2962961"/>
            <a:ext cx="2489912" cy="707886"/>
          </a:xfrm>
          <a:prstGeom prst="rect">
            <a:avLst/>
          </a:prstGeom>
        </p:spPr>
        <p:txBody>
          <a:bodyPr wrap="none">
            <a:spAutoFit/>
          </a:bodyPr>
          <a:lstStyle/>
          <a:p>
            <a:pPr algn="ctr"/>
            <a:r>
              <a:rPr lang="en-US" sz="2000" i="1" dirty="0" smtClean="0">
                <a:solidFill>
                  <a:schemeClr val="bg1"/>
                </a:solidFill>
                <a:latin typeface="Franklin Gothic Book" panose="020B0503020102020204" pitchFamily="34" charset="0"/>
              </a:rPr>
              <a:t>Sensor values in</a:t>
            </a:r>
            <a:br>
              <a:rPr lang="en-US" sz="2000" i="1" dirty="0" smtClean="0">
                <a:solidFill>
                  <a:schemeClr val="bg1"/>
                </a:solidFill>
                <a:latin typeface="Franklin Gothic Book" panose="020B0503020102020204" pitchFamily="34" charset="0"/>
              </a:rPr>
            </a:br>
            <a:r>
              <a:rPr lang="en-US" sz="2000" i="1" dirty="0" smtClean="0">
                <a:solidFill>
                  <a:schemeClr val="bg1"/>
                </a:solidFill>
                <a:latin typeface="Franklin Gothic Book" panose="020B0503020102020204" pitchFamily="34" charset="0"/>
              </a:rPr>
              <a:t>the light field camera</a:t>
            </a:r>
          </a:p>
        </p:txBody>
      </p:sp>
      <p:sp>
        <p:nvSpPr>
          <p:cNvPr id="51" name="TextBox 50"/>
          <p:cNvSpPr txBox="1"/>
          <p:nvPr/>
        </p:nvSpPr>
        <p:spPr>
          <a:xfrm>
            <a:off x="5314076" y="1515096"/>
            <a:ext cx="3017124" cy="400110"/>
          </a:xfrm>
          <a:prstGeom prst="rect">
            <a:avLst/>
          </a:prstGeom>
          <a:noFill/>
        </p:spPr>
        <p:txBody>
          <a:bodyPr wrap="square" rtlCol="0">
            <a:spAutoFit/>
          </a:bodyPr>
          <a:lstStyle/>
          <a:p>
            <a:pPr algn="ctr"/>
            <a:r>
              <a:rPr lang="en-US" sz="2000" i="1" dirty="0">
                <a:solidFill>
                  <a:schemeClr val="bg1"/>
                </a:solidFill>
                <a:latin typeface="Franklin Gothic Book" panose="020B0503020102020204" pitchFamily="34" charset="0"/>
              </a:rPr>
              <a:t>Texture </a:t>
            </a:r>
            <a:r>
              <a:rPr lang="en-US" sz="2000" i="1" dirty="0" smtClean="0">
                <a:solidFill>
                  <a:schemeClr val="bg1"/>
                </a:solidFill>
                <a:latin typeface="Franklin Gothic Book" panose="020B0503020102020204" pitchFamily="34" charset="0"/>
              </a:rPr>
              <a:t>at </a:t>
            </a:r>
            <a:r>
              <a:rPr lang="en-US" sz="2000" i="1" dirty="0">
                <a:solidFill>
                  <a:schemeClr val="bg1"/>
                </a:solidFill>
                <a:latin typeface="Franklin Gothic Book" panose="020B0503020102020204" pitchFamily="34" charset="0"/>
              </a:rPr>
              <a:t>a known </a:t>
            </a:r>
            <a:r>
              <a:rPr lang="en-US" sz="2000" i="1" dirty="0" smtClean="0">
                <a:solidFill>
                  <a:schemeClr val="bg1"/>
                </a:solidFill>
                <a:latin typeface="Franklin Gothic Book" panose="020B0503020102020204" pitchFamily="34" charset="0"/>
              </a:rPr>
              <a:t>depth</a:t>
            </a:r>
            <a:endParaRPr lang="en-US" sz="2000" i="1" dirty="0">
              <a:solidFill>
                <a:schemeClr val="bg1"/>
              </a:solidFill>
              <a:latin typeface="Franklin Gothic Book" panose="020B0503020102020204" pitchFamily="34" charset="0"/>
            </a:endParaRPr>
          </a:p>
        </p:txBody>
      </p:sp>
      <p:sp>
        <p:nvSpPr>
          <p:cNvPr id="52" name="Down Arrow 51"/>
          <p:cNvSpPr/>
          <p:nvPr/>
        </p:nvSpPr>
        <p:spPr>
          <a:xfrm>
            <a:off x="6690983" y="2175072"/>
            <a:ext cx="263310" cy="531588"/>
          </a:xfrm>
          <a:prstGeom prst="down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84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up)">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up)">
                                      <p:cBhvr>
                                        <p:cTn id="19" dur="500"/>
                                        <p:tgtEl>
                                          <p:spTgt spid="49"/>
                                        </p:tgtEl>
                                      </p:cBhvr>
                                    </p:animEffect>
                                  </p:childTnLst>
                                </p:cTn>
                              </p:par>
                              <p:par>
                                <p:cTn id="20" presetID="14" presetClass="entr" presetSubtype="1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randombar(horizontal)">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31468" y="2793223"/>
            <a:ext cx="4074818" cy="1871388"/>
            <a:chOff x="483869" y="315754"/>
            <a:chExt cx="4240399" cy="1947432"/>
          </a:xfrm>
        </p:grpSpPr>
        <p:grpSp>
          <p:nvGrpSpPr>
            <p:cNvPr id="3" name="Group 2"/>
            <p:cNvGrpSpPr/>
            <p:nvPr/>
          </p:nvGrpSpPr>
          <p:grpSpPr>
            <a:xfrm>
              <a:off x="483869" y="315754"/>
              <a:ext cx="4240399" cy="1423114"/>
              <a:chOff x="2279828" y="3200400"/>
              <a:chExt cx="13716000" cy="4603206"/>
            </a:xfrm>
          </p:grpSpPr>
          <p:pic>
            <p:nvPicPr>
              <p:cNvPr id="4" name="Picture 2" descr="\\hive\public\CP\data\from_user\v2_prod_data_2014-08-25\835101_output.html5_warp_frame_3.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828" y="3200402"/>
                <a:ext cx="6629400" cy="460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ive\public\CP\data\from_user\v2_prod_data_2014-08-25\835101_output.html5_warp_dept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2600" y="3200400"/>
                <a:ext cx="6623228" cy="460320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83869" y="1846817"/>
              <a:ext cx="4240399" cy="416369"/>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One-Shot Depth Sensing</a:t>
              </a:r>
              <a:endParaRPr lang="en-US" sz="2000" dirty="0">
                <a:solidFill>
                  <a:schemeClr val="bg1"/>
                </a:solidFill>
                <a:latin typeface="Franklin Gothic Book" panose="020B0503020102020204" pitchFamily="34" charset="0"/>
              </a:endParaRPr>
            </a:p>
          </p:txBody>
        </p:sp>
      </p:grpSp>
      <p:grpSp>
        <p:nvGrpSpPr>
          <p:cNvPr id="21" name="Group 20"/>
          <p:cNvGrpSpPr/>
          <p:nvPr/>
        </p:nvGrpSpPr>
        <p:grpSpPr>
          <a:xfrm>
            <a:off x="330617" y="2794909"/>
            <a:ext cx="4075669" cy="1366362"/>
            <a:chOff x="378734" y="6858000"/>
            <a:chExt cx="4075669" cy="1366362"/>
          </a:xfrm>
        </p:grpSpPr>
        <p:pic>
          <p:nvPicPr>
            <p:cNvPr id="22" name="Picture 10" descr="\\hive\public\CP\data\from_user\v2_prod_data_2014-08-25\843995_output.html5_warp_frame_3.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734" y="6858000"/>
              <a:ext cx="1965960" cy="13650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ive\public\CP\data\from_user\v2_prod_data_2014-08-25\843995_output.html5_warp_depth.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8443" y="6858001"/>
              <a:ext cx="1965960" cy="13663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4803250" y="2793223"/>
            <a:ext cx="4075432" cy="2148388"/>
            <a:chOff x="483868" y="2824509"/>
            <a:chExt cx="4241038" cy="2235688"/>
          </a:xfrm>
        </p:grpSpPr>
        <p:sp>
          <p:nvSpPr>
            <p:cNvPr id="7" name="TextBox 6"/>
            <p:cNvSpPr txBox="1"/>
            <p:nvPr/>
          </p:nvSpPr>
          <p:spPr>
            <a:xfrm>
              <a:off x="483868" y="4355574"/>
              <a:ext cx="4240399" cy="704623"/>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Aberration Correction</a:t>
              </a:r>
            </a:p>
            <a:p>
              <a:pPr algn="ctr"/>
              <a:r>
                <a:rPr lang="en-US" dirty="0" smtClean="0">
                  <a:solidFill>
                    <a:schemeClr val="bg1"/>
                  </a:solidFill>
                  <a:latin typeface="Franklin Gothic Book" panose="020B0503020102020204" pitchFamily="34" charset="0"/>
                </a:rPr>
                <a:t>[Ng 2006, Lytro ILLUM, Wei et al 2015]</a:t>
              </a:r>
              <a:endParaRPr lang="en-US" dirty="0">
                <a:solidFill>
                  <a:schemeClr val="bg1"/>
                </a:solidFill>
                <a:latin typeface="Franklin Gothic Book" panose="020B0503020102020204" pitchFamily="34" charset="0"/>
              </a:endParaRPr>
            </a:p>
          </p:txBody>
        </p:sp>
        <p:pic>
          <p:nvPicPr>
            <p:cNvPr id="8" name="Picture 2" descr="C:\tmp\01.png"/>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83868" y="2824510"/>
              <a:ext cx="2048256" cy="1423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tmp\02.png"/>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76650" y="2824509"/>
              <a:ext cx="2048256" cy="1423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803864" y="215113"/>
            <a:ext cx="4074818" cy="2148382"/>
            <a:chOff x="4634004" y="379257"/>
            <a:chExt cx="4074818" cy="2148382"/>
          </a:xfrm>
        </p:grpSpPr>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41160" y="379257"/>
              <a:ext cx="1967661" cy="129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dantecdynamics.com/images/content/news-and-events/news/2012/TimeHistory-web45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4004" y="379257"/>
              <a:ext cx="1967661" cy="12938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34004" y="1850531"/>
              <a:ext cx="4074818" cy="677108"/>
            </a:xfrm>
            <a:prstGeom prst="rect">
              <a:avLst/>
            </a:prstGeom>
            <a:noFill/>
          </p:spPr>
          <p:txBody>
            <a:bodyPr wrap="square" rtlCol="0">
              <a:spAutoFit/>
            </a:bodyPr>
            <a:lstStyle/>
            <a:p>
              <a:pPr algn="ctr"/>
              <a:r>
                <a:rPr lang="en-US" sz="2000" dirty="0">
                  <a:solidFill>
                    <a:schemeClr val="bg1"/>
                  </a:solidFill>
                  <a:latin typeface="Franklin Gothic Book" panose="020B0503020102020204" pitchFamily="34" charset="0"/>
                </a:rPr>
                <a:t>Volumetric </a:t>
              </a:r>
              <a:r>
                <a:rPr lang="en-US" sz="2000" dirty="0" smtClean="0">
                  <a:solidFill>
                    <a:schemeClr val="bg1"/>
                  </a:solidFill>
                  <a:latin typeface="Franklin Gothic Book" panose="020B0503020102020204" pitchFamily="34" charset="0"/>
                </a:rPr>
                <a:t>Velocimetry</a:t>
              </a:r>
            </a:p>
            <a:p>
              <a:pPr algn="ctr"/>
              <a:r>
                <a:rPr lang="en-US" dirty="0" smtClean="0">
                  <a:solidFill>
                    <a:schemeClr val="bg1"/>
                  </a:solidFill>
                  <a:latin typeface="Franklin Gothic Book" panose="020B0503020102020204" pitchFamily="34" charset="0"/>
                </a:rPr>
                <a:t>[</a:t>
              </a:r>
              <a:r>
                <a:rPr lang="en-US" altLang="zh-TW" dirty="0" err="1" smtClean="0">
                  <a:solidFill>
                    <a:schemeClr val="bg1"/>
                  </a:solidFill>
                  <a:latin typeface="Franklin Gothic Book" panose="020B0503020102020204" pitchFamily="34" charset="0"/>
                </a:rPr>
                <a:t>Nonn</a:t>
              </a:r>
              <a:r>
                <a:rPr lang="en-US" altLang="zh-TW" dirty="0" smtClean="0">
                  <a:solidFill>
                    <a:schemeClr val="bg1"/>
                  </a:solidFill>
                  <a:latin typeface="Franklin Gothic Book" panose="020B0503020102020204" pitchFamily="34" charset="0"/>
                </a:rPr>
                <a:t> et al </a:t>
              </a:r>
              <a:r>
                <a:rPr lang="en-US" dirty="0" smtClean="0">
                  <a:solidFill>
                    <a:schemeClr val="bg1"/>
                  </a:solidFill>
                  <a:latin typeface="Franklin Gothic Book" panose="020B0503020102020204" pitchFamily="34" charset="0"/>
                </a:rPr>
                <a:t>2012]</a:t>
              </a:r>
              <a:endParaRPr lang="en-US" dirty="0">
                <a:solidFill>
                  <a:schemeClr val="bg1"/>
                </a:solidFill>
                <a:latin typeface="Franklin Gothic Book" panose="020B0503020102020204" pitchFamily="34" charset="0"/>
              </a:endParaRPr>
            </a:p>
          </p:txBody>
        </p:sp>
      </p:grpSp>
      <p:pic>
        <p:nvPicPr>
          <p:cNvPr id="13" name="IMG_065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331468" y="215113"/>
            <a:ext cx="1965960" cy="1310640"/>
          </a:xfrm>
          <a:prstGeom prst="rect">
            <a:avLst/>
          </a:prstGeom>
        </p:spPr>
      </p:pic>
      <p:pic>
        <p:nvPicPr>
          <p:cNvPr id="15" name="IMG_0094.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2439475" y="215113"/>
            <a:ext cx="1965960" cy="1293868"/>
          </a:xfrm>
          <a:prstGeom prst="rect">
            <a:avLst/>
          </a:prstGeom>
        </p:spPr>
      </p:pic>
      <p:sp>
        <p:nvSpPr>
          <p:cNvPr id="24" name="TextBox 23"/>
          <p:cNvSpPr txBox="1"/>
          <p:nvPr/>
        </p:nvSpPr>
        <p:spPr>
          <a:xfrm>
            <a:off x="330617" y="1686387"/>
            <a:ext cx="4074818"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Post-Capture Adjustments</a:t>
            </a:r>
            <a:endParaRPr lang="en-US" dirty="0">
              <a:solidFill>
                <a:schemeClr val="bg1"/>
              </a:solidFill>
              <a:latin typeface="Franklin Gothic Book" panose="020B0503020102020204" pitchFamily="34" charset="0"/>
            </a:endParaRPr>
          </a:p>
        </p:txBody>
      </p:sp>
      <p:sp>
        <p:nvSpPr>
          <p:cNvPr id="27" name="Rectangle 26"/>
          <p:cNvSpPr/>
          <p:nvPr/>
        </p:nvSpPr>
        <p:spPr>
          <a:xfrm>
            <a:off x="4631473" y="89926"/>
            <a:ext cx="4419600" cy="227356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anose="020B0503020102020204" pitchFamily="34" charset="0"/>
            </a:endParaRPr>
          </a:p>
        </p:txBody>
      </p:sp>
      <p:sp>
        <p:nvSpPr>
          <p:cNvPr id="28" name="Rectangle 27"/>
          <p:cNvSpPr/>
          <p:nvPr/>
        </p:nvSpPr>
        <p:spPr>
          <a:xfrm>
            <a:off x="4565650" y="2641599"/>
            <a:ext cx="4419600" cy="227356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anose="020B0503020102020204" pitchFamily="34" charset="0"/>
            </a:endParaRPr>
          </a:p>
        </p:txBody>
      </p:sp>
      <p:grpSp>
        <p:nvGrpSpPr>
          <p:cNvPr id="26" name="Group 25"/>
          <p:cNvGrpSpPr/>
          <p:nvPr/>
        </p:nvGrpSpPr>
        <p:grpSpPr>
          <a:xfrm>
            <a:off x="330616" y="2793222"/>
            <a:ext cx="4073968" cy="1367412"/>
            <a:chOff x="-11980252" y="6536262"/>
            <a:chExt cx="6427487" cy="2157362"/>
          </a:xfrm>
        </p:grpSpPr>
        <p:pic>
          <p:nvPicPr>
            <p:cNvPr id="29" name="Picture 6" descr="\\hive\public\CP\data\from_user\v2_prod_data_2014-08-25\844777_output.html5_warp_frame_3.jpe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980252" y="6539929"/>
              <a:ext cx="3101689" cy="21536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ive\public\CP\data\from_user\v2_prod_data_2014-08-25\844777_output.html5_warp_depth.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54456" y="6536262"/>
              <a:ext cx="3101691" cy="2155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330616" y="2791949"/>
            <a:ext cx="4073967" cy="1366361"/>
            <a:chOff x="6737584" y="7452631"/>
            <a:chExt cx="4073967" cy="1366361"/>
          </a:xfrm>
        </p:grpSpPr>
        <p:pic>
          <p:nvPicPr>
            <p:cNvPr id="32" name="Picture 14" descr="\\hive\public\CP\data\from_user\v2_prod_data_2014-08-25\843793_output.html5_warp_frame_3.jpe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37584" y="7453904"/>
              <a:ext cx="1965960" cy="13650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ive\public\CP\data\from_user\v2_prod_data_2014-08-25\843793_output.html5_warp_depth.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845591" y="7452631"/>
              <a:ext cx="1965960" cy="136636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p:cNvSpPr/>
          <p:nvPr/>
        </p:nvSpPr>
        <p:spPr>
          <a:xfrm>
            <a:off x="159077" y="2641600"/>
            <a:ext cx="4419600" cy="227356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anose="020B0503020102020204" pitchFamily="34" charset="0"/>
            </a:endParaRPr>
          </a:p>
        </p:txBody>
      </p:sp>
    </p:spTree>
    <p:extLst>
      <p:ext uri="{BB962C8B-B14F-4D97-AF65-F5344CB8AC3E}">
        <p14:creationId xmlns:p14="http://schemas.microsoft.com/office/powerpoint/2010/main" val="26930371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 fill="hold"/>
                                        <p:tgtEl>
                                          <p:spTgt spid="13"/>
                                        </p:tgtEl>
                                      </p:cBhvr>
                                    </p:cmd>
                                  </p:childTnLst>
                                </p:cTn>
                              </p:par>
                              <p:par>
                                <p:cTn id="7" presetID="1" presetClass="mediacall" presetSubtype="0" fill="hold" nodeType="withEffect">
                                  <p:stCondLst>
                                    <p:cond delay="0"/>
                                  </p:stCondLst>
                                  <p:childTnLst>
                                    <p:cmd type="call" cmd="playFrom(0.0)">
                                      <p:cBhvr>
                                        <p:cTn id="8" dur="4200" fill="hold"/>
                                        <p:tgtEl>
                                          <p:spTgt spid="15"/>
                                        </p:tgtEl>
                                      </p:cBhvr>
                                    </p:cmd>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22" presetClass="entr" presetSubtype="1" fill="hold"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par>
                          <p:cTn id="17" fill="hold">
                            <p:stCondLst>
                              <p:cond delay="1500"/>
                            </p:stCondLst>
                            <p:childTnLst>
                              <p:par>
                                <p:cTn id="18" presetID="22" presetClass="entr" presetSubtype="1" fill="hold" nodeType="afterEffect">
                                  <p:stCondLst>
                                    <p:cond delay="50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2500"/>
                            </p:stCondLst>
                            <p:childTnLst>
                              <p:par>
                                <p:cTn id="22" presetID="22" presetClass="entr" presetSubtype="1" fill="hold" nodeType="afterEffect">
                                  <p:stCondLst>
                                    <p:cond delay="500"/>
                                  </p:stCondLst>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par>
                          <p:cTn id="25" fill="hold">
                            <p:stCondLst>
                              <p:cond delay="3500"/>
                            </p:stCondLst>
                            <p:childTnLst>
                              <p:par>
                                <p:cTn id="26" presetID="22" presetClass="exit" presetSubtype="1" fill="hold" nodeType="afterEffect">
                                  <p:stCondLst>
                                    <p:cond delay="500"/>
                                  </p:stCondLst>
                                  <p:childTnLst>
                                    <p:animEffect transition="out" filter="wipe(up)">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22" presetClass="exit" presetSubtype="1" fill="hold" nodeType="withEffect">
                                  <p:stCondLst>
                                    <p:cond delay="500"/>
                                  </p:stCondLst>
                                  <p:childTnLst>
                                    <p:animEffect transition="out" filter="wipe(up)">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22" presetClass="exit" presetSubtype="1" fill="hold" nodeType="withEffect">
                                  <p:stCondLst>
                                    <p:cond delay="500"/>
                                  </p:stCondLst>
                                  <p:childTnLst>
                                    <p:animEffect transition="out" filter="wipe(up)">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0" nodeType="clickEffect">
                                  <p:stCondLst>
                                    <p:cond delay="0"/>
                                  </p:stCondLst>
                                  <p:childTnLst>
                                    <p:animEffect transition="out" filter="wipe(up)">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1" fill="hold" grpId="0" nodeType="clickEffect">
                                  <p:stCondLst>
                                    <p:cond delay="0"/>
                                  </p:stCondLst>
                                  <p:childTnLst>
                                    <p:animEffect transition="out" filter="wipe(up)">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5000" fill="hold" display="0">
                  <p:stCondLst>
                    <p:cond delay="indefinite"/>
                  </p:stCondLst>
                </p:cTn>
                <p:tgtEl>
                  <p:spTgt spid="13"/>
                </p:tgtEl>
              </p:cMediaNode>
            </p:video>
            <p:video>
              <p:cMediaNode vol="80000">
                <p:cTn id="46" repeatCount="5000" fill="hold" display="0">
                  <p:stCondLst>
                    <p:cond delay="indefinite"/>
                  </p:stCondLst>
                </p:cTn>
                <p:tgtEl>
                  <p:spTgt spid="15"/>
                </p:tgtEl>
              </p:cMediaNode>
            </p:video>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5"/>
                                        </p:tgtEl>
                                      </p:cBhvr>
                                    </p:cmd>
                                  </p:childTnLst>
                                </p:cTn>
                              </p:par>
                            </p:childTnLst>
                          </p:cTn>
                        </p:par>
                      </p:childTnLst>
                    </p:cTn>
                  </p:par>
                </p:childTnLst>
              </p:cTn>
              <p:nextCondLst>
                <p:cond evt="onClick" delay="0">
                  <p:tgtEl>
                    <p:spTgt spid="15"/>
                  </p:tgtEl>
                </p:cond>
              </p:nextCondLst>
            </p:seq>
          </p:childTnLst>
        </p:cTn>
      </p:par>
    </p:tnLst>
    <p:bldLst>
      <p:bldP spid="27" grpId="0" animBg="1"/>
      <p:bldP spid="28"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ea typeface="ＭＳ Ｐゴシック" pitchFamily="8" charset="-128"/>
              </a:rPr>
              <a:t>Light Transport Formulation</a:t>
            </a:r>
          </a:p>
        </p:txBody>
      </p:sp>
      <p:sp>
        <p:nvSpPr>
          <p:cNvPr id="8" name="Rectangle 7"/>
          <p:cNvSpPr/>
          <p:nvPr/>
        </p:nvSpPr>
        <p:spPr>
          <a:xfrm>
            <a:off x="4351140" y="2189491"/>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9" name="Rectangle 8"/>
          <p:cNvSpPr/>
          <p:nvPr/>
        </p:nvSpPr>
        <p:spPr>
          <a:xfrm>
            <a:off x="4351140" y="2304294"/>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0" name="Rectangle 9"/>
          <p:cNvSpPr/>
          <p:nvPr/>
        </p:nvSpPr>
        <p:spPr>
          <a:xfrm>
            <a:off x="4351140" y="2419097"/>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1" name="Rectangle 10"/>
          <p:cNvSpPr/>
          <p:nvPr/>
        </p:nvSpPr>
        <p:spPr>
          <a:xfrm>
            <a:off x="4351140" y="2533900"/>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2" name="Rectangle 11"/>
          <p:cNvSpPr/>
          <p:nvPr/>
        </p:nvSpPr>
        <p:spPr>
          <a:xfrm>
            <a:off x="4351140" y="2648703"/>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3" name="Rectangle 12"/>
          <p:cNvSpPr/>
          <p:nvPr/>
        </p:nvSpPr>
        <p:spPr>
          <a:xfrm>
            <a:off x="4351140" y="1385870"/>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4" name="Rectangle 13"/>
          <p:cNvSpPr/>
          <p:nvPr/>
        </p:nvSpPr>
        <p:spPr>
          <a:xfrm>
            <a:off x="4351140" y="1500673"/>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5" name="Rectangle 14"/>
          <p:cNvSpPr/>
          <p:nvPr/>
        </p:nvSpPr>
        <p:spPr>
          <a:xfrm>
            <a:off x="4351140" y="1615476"/>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6" name="Rectangle 15"/>
          <p:cNvSpPr/>
          <p:nvPr/>
        </p:nvSpPr>
        <p:spPr>
          <a:xfrm>
            <a:off x="4351140" y="1730279"/>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7" name="Rectangle 16"/>
          <p:cNvSpPr/>
          <p:nvPr/>
        </p:nvSpPr>
        <p:spPr>
          <a:xfrm>
            <a:off x="4351140" y="1845082"/>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8" name="Rectangle 17"/>
          <p:cNvSpPr/>
          <p:nvPr/>
        </p:nvSpPr>
        <p:spPr>
          <a:xfrm>
            <a:off x="4351140" y="1959885"/>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9" name="Rectangle 18"/>
          <p:cNvSpPr/>
          <p:nvPr/>
        </p:nvSpPr>
        <p:spPr>
          <a:xfrm>
            <a:off x="4351140" y="3452324"/>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0" name="Rectangle 19"/>
          <p:cNvSpPr/>
          <p:nvPr/>
        </p:nvSpPr>
        <p:spPr>
          <a:xfrm>
            <a:off x="4351140" y="2763506"/>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1" name="Rectangle 20"/>
          <p:cNvSpPr/>
          <p:nvPr/>
        </p:nvSpPr>
        <p:spPr>
          <a:xfrm>
            <a:off x="4351140" y="2878309"/>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2" name="Rectangle 21"/>
          <p:cNvSpPr/>
          <p:nvPr/>
        </p:nvSpPr>
        <p:spPr>
          <a:xfrm>
            <a:off x="4351140" y="2993112"/>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3" name="Rectangle 22"/>
          <p:cNvSpPr/>
          <p:nvPr/>
        </p:nvSpPr>
        <p:spPr>
          <a:xfrm>
            <a:off x="4351140" y="3107915"/>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4" name="Rectangle 23"/>
          <p:cNvSpPr/>
          <p:nvPr/>
        </p:nvSpPr>
        <p:spPr>
          <a:xfrm>
            <a:off x="4351140" y="3222718"/>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 name="Rectangle 24"/>
          <p:cNvSpPr/>
          <p:nvPr/>
        </p:nvSpPr>
        <p:spPr>
          <a:xfrm>
            <a:off x="4351140" y="3337521"/>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6" name="Rectangle 25"/>
          <p:cNvSpPr/>
          <p:nvPr/>
        </p:nvSpPr>
        <p:spPr>
          <a:xfrm>
            <a:off x="4351140" y="3567127"/>
            <a:ext cx="114803" cy="11480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nvGrpSpPr>
          <p:cNvPr id="3" name="Group 2"/>
          <p:cNvGrpSpPr/>
          <p:nvPr/>
        </p:nvGrpSpPr>
        <p:grpSpPr>
          <a:xfrm>
            <a:off x="2949764" y="1385870"/>
            <a:ext cx="45719" cy="2296060"/>
            <a:chOff x="7102777" y="3762633"/>
            <a:chExt cx="114300" cy="6512624"/>
          </a:xfrm>
        </p:grpSpPr>
        <p:sp>
          <p:nvSpPr>
            <p:cNvPr id="35" name="Rectangle 34"/>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Equal 49"/>
          <p:cNvSpPr/>
          <p:nvPr/>
        </p:nvSpPr>
        <p:spPr>
          <a:xfrm>
            <a:off x="3835400" y="2378475"/>
            <a:ext cx="322792" cy="360782"/>
          </a:xfrm>
          <a:prstGeom prst="mathEqual">
            <a:avLst>
              <a:gd name="adj1" fmla="val 12374"/>
              <a:gd name="adj2" fmla="val 1176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4351140" y="207468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mc:AlternateContent xmlns:mc="http://schemas.openxmlformats.org/markup-compatibility/2006" xmlns:a14="http://schemas.microsoft.com/office/drawing/2010/main">
        <mc:Choice Requires="a14">
          <p:sp>
            <p:nvSpPr>
              <p:cNvPr id="36" name="TextBox 35"/>
              <p:cNvSpPr txBox="1"/>
              <p:nvPr/>
            </p:nvSpPr>
            <p:spPr>
              <a:xfrm>
                <a:off x="977900" y="1904949"/>
                <a:ext cx="774700" cy="13840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3200" i="1" smtClean="0">
                              <a:solidFill>
                                <a:schemeClr val="bg1"/>
                              </a:solidFill>
                              <a:latin typeface="Cambria Math" panose="02040503050406030204" pitchFamily="18" charset="0"/>
                            </a:rPr>
                          </m:ctrlPr>
                        </m:naryPr>
                        <m:sub/>
                        <m:sup/>
                        <m:e>
                          <m:r>
                            <a:rPr lang="en-US" sz="3200" b="0" i="1" smtClean="0">
                              <a:solidFill>
                                <a:schemeClr val="bg1"/>
                              </a:solidFill>
                              <a:latin typeface="Cambria Math"/>
                            </a:rPr>
                            <m:t> </m:t>
                          </m:r>
                        </m:e>
                      </m:nary>
                    </m:oMath>
                  </m:oMathPara>
                </a14:m>
                <a:endParaRPr lang="en-US" sz="3200" dirty="0">
                  <a:solidFill>
                    <a:schemeClr val="bg1"/>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977900" y="1904949"/>
                <a:ext cx="774700" cy="1384033"/>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2223170" y="2225407"/>
                <a:ext cx="49725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solidFill>
                            <a:schemeClr val="bg1"/>
                          </a:solidFill>
                          <a:latin typeface="Cambria Math"/>
                          <a:ea typeface="Cambria Math"/>
                        </a:rPr>
                        <m:t>∗</m:t>
                      </m:r>
                    </m:oMath>
                  </m:oMathPara>
                </a14:m>
                <a:endParaRPr lang="en-US" sz="3200" dirty="0"/>
              </a:p>
            </p:txBody>
          </p:sp>
        </mc:Choice>
        <mc:Fallback xmlns="">
          <p:sp>
            <p:nvSpPr>
              <p:cNvPr id="43" name="Rectangle 42"/>
              <p:cNvSpPr>
                <a:spLocks noRot="1" noChangeAspect="1" noMove="1" noResize="1" noEditPoints="1" noAdjustHandles="1" noChangeArrowheads="1" noChangeShapeType="1" noTextEdit="1"/>
              </p:cNvSpPr>
              <p:nvPr/>
            </p:nvSpPr>
            <p:spPr>
              <a:xfrm>
                <a:off x="2223170" y="2225407"/>
                <a:ext cx="497252" cy="58477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027233" y="2225407"/>
                <a:ext cx="77918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solidFill>
                            <a:schemeClr val="bg1"/>
                          </a:solidFill>
                          <a:latin typeface="Cambria Math"/>
                        </a:rPr>
                        <m:t>ⅆ</m:t>
                      </m:r>
                      <m:r>
                        <a:rPr lang="en-US" sz="3200" i="1">
                          <a:solidFill>
                            <a:schemeClr val="bg1"/>
                          </a:solidFill>
                          <a:latin typeface="Cambria Math"/>
                        </a:rPr>
                        <m:t>𝑥</m:t>
                      </m:r>
                    </m:oMath>
                  </m:oMathPara>
                </a14:m>
                <a:endParaRPr lang="en-US" sz="3200" dirty="0"/>
              </a:p>
            </p:txBody>
          </p:sp>
        </mc:Choice>
        <mc:Fallback xmlns="">
          <p:sp>
            <p:nvSpPr>
              <p:cNvPr id="45" name="Rectangle 44"/>
              <p:cNvSpPr>
                <a:spLocks noRot="1" noChangeAspect="1" noMove="1" noResize="1" noEditPoints="1" noAdjustHandles="1" noChangeArrowheads="1" noChangeShapeType="1" noTextEdit="1"/>
              </p:cNvSpPr>
              <p:nvPr/>
            </p:nvSpPr>
            <p:spPr>
              <a:xfrm>
                <a:off x="3027233" y="2225407"/>
                <a:ext cx="779188" cy="584775"/>
              </a:xfrm>
              <a:prstGeom prst="rect">
                <a:avLst/>
              </a:prstGeom>
              <a:blipFill rotWithShape="1">
                <a:blip r:embed="rId5"/>
                <a:stretch>
                  <a:fillRect/>
                </a:stretch>
              </a:blipFill>
            </p:spPr>
            <p:txBody>
              <a:bodyPr/>
              <a:lstStyle/>
              <a:p>
                <a:r>
                  <a:rPr lang="en-US">
                    <a:noFill/>
                  </a:rPr>
                  <a:t> </a:t>
                </a:r>
              </a:p>
            </p:txBody>
          </p:sp>
        </mc:Fallback>
      </mc:AlternateContent>
      <p:sp>
        <p:nvSpPr>
          <p:cNvPr id="65" name="TextBox 64"/>
          <p:cNvSpPr txBox="1"/>
          <p:nvPr/>
        </p:nvSpPr>
        <p:spPr>
          <a:xfrm>
            <a:off x="2471796" y="3788396"/>
            <a:ext cx="1001654"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Texture</a:t>
            </a:r>
            <a:endParaRPr lang="en-US" sz="2000" dirty="0">
              <a:solidFill>
                <a:schemeClr val="bg1"/>
              </a:solidFill>
              <a:latin typeface="Franklin Gothic Book" panose="020B0503020102020204" pitchFamily="34" charset="0"/>
            </a:endParaRPr>
          </a:p>
        </p:txBody>
      </p:sp>
      <p:sp>
        <p:nvSpPr>
          <p:cNvPr id="66" name="TextBox 65"/>
          <p:cNvSpPr txBox="1"/>
          <p:nvPr/>
        </p:nvSpPr>
        <p:spPr>
          <a:xfrm>
            <a:off x="3907714" y="3788396"/>
            <a:ext cx="1001654"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Pixel</a:t>
            </a:r>
            <a:endParaRPr lang="en-US" sz="2000" dirty="0">
              <a:solidFill>
                <a:schemeClr val="bg1"/>
              </a:solidFill>
              <a:latin typeface="Franklin Gothic Book" panose="020B0503020102020204" pitchFamily="34" charset="0"/>
            </a:endParaRPr>
          </a:p>
        </p:txBody>
      </p:sp>
      <p:grpSp>
        <p:nvGrpSpPr>
          <p:cNvPr id="68" name="Group 67"/>
          <p:cNvGrpSpPr/>
          <p:nvPr/>
        </p:nvGrpSpPr>
        <p:grpSpPr>
          <a:xfrm>
            <a:off x="1344824" y="1385870"/>
            <a:ext cx="1232530" cy="2802636"/>
            <a:chOff x="1579774" y="1385870"/>
            <a:chExt cx="1232530" cy="2802636"/>
          </a:xfrm>
        </p:grpSpPr>
        <p:grpSp>
          <p:nvGrpSpPr>
            <p:cNvPr id="44" name="Group 43"/>
            <p:cNvGrpSpPr/>
            <p:nvPr/>
          </p:nvGrpSpPr>
          <p:grpSpPr>
            <a:xfrm>
              <a:off x="2153225" y="1385870"/>
              <a:ext cx="85628" cy="2296060"/>
              <a:chOff x="2254825" y="1385870"/>
              <a:chExt cx="85628" cy="2296060"/>
            </a:xfrm>
          </p:grpSpPr>
          <p:pic>
            <p:nvPicPr>
              <p:cNvPr id="56" name="Picture 56" descr="C:\tmp\1d\submission\kernels_F1.9_sheared\kernelSweep_010_30.0_1.00_37.00_21.00_1.9_0.50_sheared.png"/>
              <p:cNvPicPr>
                <a:picLocks noChangeAspect="1" noChangeArrowheads="1"/>
              </p:cNvPicPr>
              <p:nvPr/>
            </p:nvPicPr>
            <p:blipFill rotWithShape="1">
              <a:blip r:embed="rId6">
                <a:extLst>
                  <a:ext uri="{28A0092B-C50C-407E-A947-70E740481C1C}">
                    <a14:useLocalDpi xmlns:a14="http://schemas.microsoft.com/office/drawing/2010/main" val="0"/>
                  </a:ext>
                </a:extLst>
              </a:blip>
              <a:srcRect t="51947" b="41974"/>
              <a:stretch/>
            </p:blipFill>
            <p:spPr bwMode="auto">
              <a:xfrm rot="16200000">
                <a:off x="1594344" y="2812670"/>
                <a:ext cx="1406591" cy="724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4" name="Rectangle 63"/>
              <p:cNvSpPr/>
              <p:nvPr/>
            </p:nvSpPr>
            <p:spPr>
              <a:xfrm>
                <a:off x="2254825" y="1385870"/>
                <a:ext cx="85628" cy="229606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1579774" y="3788396"/>
              <a:ext cx="1232530"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Prefilter</a:t>
              </a:r>
              <a:endParaRPr lang="en-US" sz="2000" dirty="0">
                <a:solidFill>
                  <a:schemeClr val="bg1"/>
                </a:solidFill>
                <a:latin typeface="Franklin Gothic Book" panose="020B0503020102020204" pitchFamily="34" charset="0"/>
              </a:endParaRPr>
            </a:p>
          </p:txBody>
        </p:sp>
      </p:grpSp>
      <p:sp>
        <p:nvSpPr>
          <p:cNvPr id="49" name="TextBox 48"/>
          <p:cNvSpPr txBox="1"/>
          <p:nvPr/>
        </p:nvSpPr>
        <p:spPr>
          <a:xfrm>
            <a:off x="5199274" y="1309400"/>
            <a:ext cx="3538326" cy="1200329"/>
          </a:xfrm>
          <a:prstGeom prst="rect">
            <a:avLst/>
          </a:prstGeom>
          <a:noFill/>
        </p:spPr>
        <p:txBody>
          <a:bodyPr wrap="square" rtlCol="0">
            <a:spAutoFit/>
          </a:bodyPr>
          <a:lstStyle/>
          <a:p>
            <a:r>
              <a:rPr lang="en-US" sz="2400" dirty="0" smtClean="0">
                <a:solidFill>
                  <a:schemeClr val="bg1"/>
                </a:solidFill>
                <a:latin typeface="Franklin Gothic Book" panose="020B0503020102020204" pitchFamily="34" charset="0"/>
              </a:rPr>
              <a:t>Expectation:</a:t>
            </a:r>
          </a:p>
          <a:p>
            <a:pPr lvl="1" indent="0"/>
            <a:r>
              <a:rPr lang="en-US" sz="2400" dirty="0" smtClean="0">
                <a:solidFill>
                  <a:schemeClr val="bg1"/>
                </a:solidFill>
                <a:latin typeface="Franklin Gothic Book" panose="020B0503020102020204" pitchFamily="34" charset="0"/>
              </a:rPr>
              <a:t>Non-bandlimited</a:t>
            </a:r>
          </a:p>
          <a:p>
            <a:pPr lvl="1" indent="0"/>
            <a:r>
              <a:rPr lang="en-US" sz="2400" dirty="0" smtClean="0">
                <a:solidFill>
                  <a:schemeClr val="bg1"/>
                </a:solidFill>
                <a:latin typeface="Franklin Gothic Book" panose="020B0503020102020204" pitchFamily="34" charset="0"/>
              </a:rPr>
              <a:t>Hardware-dependent</a:t>
            </a:r>
            <a:endParaRPr lang="en-US" sz="2400" dirty="0">
              <a:solidFill>
                <a:schemeClr val="bg1"/>
              </a:solidFill>
              <a:latin typeface="Franklin Gothic Book" panose="020B0503020102020204" pitchFamily="34" charset="0"/>
            </a:endParaRPr>
          </a:p>
        </p:txBody>
      </p:sp>
      <p:sp>
        <p:nvSpPr>
          <p:cNvPr id="46" name="TextBox 45"/>
          <p:cNvSpPr txBox="1"/>
          <p:nvPr/>
        </p:nvSpPr>
        <p:spPr>
          <a:xfrm>
            <a:off x="5605674" y="4764385"/>
            <a:ext cx="3538326" cy="369332"/>
          </a:xfrm>
          <a:prstGeom prst="rect">
            <a:avLst/>
          </a:prstGeom>
          <a:noFill/>
        </p:spPr>
        <p:txBody>
          <a:bodyPr wrap="square" rtlCol="0">
            <a:spAutoFit/>
          </a:bodyPr>
          <a:lstStyle/>
          <a:p>
            <a:pPr algn="r"/>
            <a:r>
              <a:rPr lang="en-US" dirty="0" smtClean="0">
                <a:solidFill>
                  <a:schemeClr val="bg1"/>
                </a:solidFill>
                <a:latin typeface="Franklin Gothic Book" panose="020B0503020102020204" pitchFamily="34" charset="0"/>
              </a:rPr>
              <a:t>See details in the paper</a:t>
            </a:r>
            <a:endParaRPr lang="en-US"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8997176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up)">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6" grpId="0"/>
      <p:bldP spid="43" grpId="0"/>
      <p:bldP spid="45" grpId="0"/>
      <p:bldP spid="49"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descr="C:\tmp\1d\submission\kernels_F1.9\kernelSweep_006_00.0_1.00_37.00_21.00_1.9_0.00.png"/>
          <p:cNvPicPr>
            <a:picLocks noChangeAspect="1" noChangeArrowheads="1"/>
          </p:cNvPicPr>
          <p:nvPr/>
        </p:nvPicPr>
        <p:blipFill rotWithShape="1">
          <a:blip r:embed="rId3">
            <a:extLst>
              <a:ext uri="{28A0092B-C50C-407E-A947-70E740481C1C}">
                <a14:useLocalDpi xmlns:a14="http://schemas.microsoft.com/office/drawing/2010/main" val="0"/>
              </a:ext>
            </a:extLst>
          </a:blip>
          <a:srcRect l="25181" r="25554"/>
          <a:stretch/>
        </p:blipFill>
        <p:spPr bwMode="auto">
          <a:xfrm>
            <a:off x="925091" y="815517"/>
            <a:ext cx="1155594" cy="11923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831953" y="815519"/>
            <a:ext cx="0" cy="1192384"/>
          </a:xfrm>
          <a:prstGeom prst="straightConnector1">
            <a:avLst/>
          </a:prstGeom>
          <a:ln w="25400" cap="rnd">
            <a:solidFill>
              <a:schemeClr val="bg1"/>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925090" y="708521"/>
            <a:ext cx="1155594" cy="0"/>
          </a:xfrm>
          <a:prstGeom prst="straightConnector1">
            <a:avLst/>
          </a:prstGeom>
          <a:ln w="25400" cap="rnd">
            <a:solidFill>
              <a:schemeClr val="bg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21273" y="320568"/>
            <a:ext cx="2371993"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Surface</a:t>
            </a:r>
            <a:endParaRPr lang="en-US" sz="2000" dirty="0">
              <a:solidFill>
                <a:schemeClr val="bg1"/>
              </a:solidFill>
              <a:latin typeface="Franklin Gothic Book" panose="020B0503020102020204" pitchFamily="34" charset="0"/>
            </a:endParaRPr>
          </a:p>
        </p:txBody>
      </p:sp>
      <p:sp>
        <p:nvSpPr>
          <p:cNvPr id="38" name="TextBox 37"/>
          <p:cNvSpPr txBox="1"/>
          <p:nvPr/>
        </p:nvSpPr>
        <p:spPr>
          <a:xfrm rot="16200000">
            <a:off x="193055" y="1205304"/>
            <a:ext cx="89167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Depth</a:t>
            </a:r>
            <a:endParaRPr lang="en-US" sz="2000" dirty="0">
              <a:solidFill>
                <a:schemeClr val="bg1"/>
              </a:solidFill>
              <a:latin typeface="Franklin Gothic Book" panose="020B0503020102020204" pitchFamily="34" charset="0"/>
            </a:endParaRPr>
          </a:p>
        </p:txBody>
      </p:sp>
      <p:cxnSp>
        <p:nvCxnSpPr>
          <p:cNvPr id="40" name="Straight Arrow Connector 39"/>
          <p:cNvCxnSpPr/>
          <p:nvPr/>
        </p:nvCxnSpPr>
        <p:spPr>
          <a:xfrm>
            <a:off x="1388640" y="2169021"/>
            <a:ext cx="228494" cy="0"/>
          </a:xfrm>
          <a:prstGeom prst="straightConnector1">
            <a:avLst/>
          </a:prstGeom>
          <a:ln w="25400" cap="rnd">
            <a:solidFill>
              <a:schemeClr val="bg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1273" y="2168418"/>
            <a:ext cx="2371993"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Lenslet</a:t>
            </a:r>
            <a:br>
              <a:rPr lang="en-US" sz="2000" dirty="0" smtClean="0">
                <a:solidFill>
                  <a:schemeClr val="bg1"/>
                </a:solidFill>
                <a:latin typeface="Franklin Gothic Book" panose="020B0503020102020204" pitchFamily="34" charset="0"/>
              </a:rPr>
            </a:br>
            <a:r>
              <a:rPr lang="en-US" sz="2000" dirty="0" smtClean="0">
                <a:solidFill>
                  <a:schemeClr val="bg1"/>
                </a:solidFill>
                <a:latin typeface="Franklin Gothic Book" panose="020B0503020102020204" pitchFamily="34" charset="0"/>
              </a:rPr>
              <a:t>diameter</a:t>
            </a:r>
            <a:endParaRPr lang="en-US" sz="2000" dirty="0">
              <a:solidFill>
                <a:schemeClr val="bg1"/>
              </a:solidFill>
              <a:latin typeface="Franklin Gothic Book" panose="020B0503020102020204" pitchFamily="34" charset="0"/>
            </a:endParaRPr>
          </a:p>
        </p:txBody>
      </p:sp>
      <p:sp>
        <p:nvSpPr>
          <p:cNvPr id="10" name="Content Placeholder 1"/>
          <p:cNvSpPr txBox="1">
            <a:spLocks/>
          </p:cNvSpPr>
          <p:nvPr/>
        </p:nvSpPr>
        <p:spPr bwMode="auto">
          <a:xfrm>
            <a:off x="2997200" y="596022"/>
            <a:ext cx="5884334" cy="373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marL="342771" indent="-342771" algn="l" rtl="0" eaLnBrk="0" fontAlgn="base" hangingPunct="0">
              <a:spcBef>
                <a:spcPct val="20000"/>
              </a:spcBef>
              <a:spcAft>
                <a:spcPct val="0"/>
              </a:spcAft>
              <a:buFont typeface="Arial" charset="0"/>
              <a:buChar char="•"/>
              <a:defRPr sz="30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marL="742671" indent="-285643" algn="l" rtl="0" eaLnBrk="0" fontAlgn="base" hangingPunct="0">
              <a:spcBef>
                <a:spcPct val="20000"/>
              </a:spcBef>
              <a:spcAft>
                <a:spcPct val="0"/>
              </a:spcAft>
              <a:buFont typeface="Arial" charset="0"/>
              <a:buChar char="–"/>
              <a:defRPr sz="2800" kern="1200">
                <a:solidFill>
                  <a:schemeClr val="bg1"/>
                </a:solidFill>
                <a:latin typeface="Franklin Gothic Book" panose="020B0503020102020204" pitchFamily="34" charset="0"/>
                <a:ea typeface="ＭＳ Ｐゴシック" pitchFamily="-108" charset="-128"/>
                <a:cs typeface="+mn-cs"/>
              </a:defRPr>
            </a:lvl2pPr>
            <a:lvl3pPr marL="1142571" indent="-228514" algn="l" rtl="0" eaLnBrk="0" fontAlgn="base" hangingPunct="0">
              <a:spcBef>
                <a:spcPct val="20000"/>
              </a:spcBef>
              <a:spcAft>
                <a:spcPct val="0"/>
              </a:spcAft>
              <a:buFont typeface="Arial" charset="0"/>
              <a:buChar char="•"/>
              <a:defRPr sz="2300" kern="1200">
                <a:solidFill>
                  <a:schemeClr val="bg1"/>
                </a:solidFill>
                <a:latin typeface="Franklin Gothic Book" panose="020B0503020102020204" pitchFamily="34" charset="0"/>
                <a:ea typeface="ＭＳ Ｐゴシック" pitchFamily="-108" charset="-128"/>
                <a:cs typeface="+mn-cs"/>
              </a:defRPr>
            </a:lvl3pPr>
            <a:lvl4pPr marL="1599600" indent="-228514" algn="l" rtl="0" eaLnBrk="0" fontAlgn="base" hangingPunct="0">
              <a:spcBef>
                <a:spcPct val="20000"/>
              </a:spcBef>
              <a:spcAft>
                <a:spcPct val="0"/>
              </a:spcAft>
              <a:buFont typeface="Arial" charset="0"/>
              <a:buChar char="–"/>
              <a:defRPr sz="1800" kern="1200">
                <a:solidFill>
                  <a:schemeClr val="bg1"/>
                </a:solidFill>
                <a:latin typeface="Franklin Gothic Book" panose="020B0503020102020204" pitchFamily="34" charset="0"/>
                <a:ea typeface="ＭＳ Ｐゴシック" pitchFamily="-108" charset="-128"/>
                <a:cs typeface="+mn-cs"/>
              </a:defRPr>
            </a:lvl4pPr>
            <a:lvl5pPr marL="2056629" indent="-228514" algn="l" rtl="0" eaLnBrk="0" fontAlgn="base" hangingPunct="0">
              <a:spcBef>
                <a:spcPct val="20000"/>
              </a:spcBef>
              <a:spcAft>
                <a:spcPct val="0"/>
              </a:spcAft>
              <a:buFont typeface="Arial" charset="0"/>
              <a:buChar char="»"/>
              <a:defRPr sz="1300" kern="1200">
                <a:solidFill>
                  <a:schemeClr val="bg1"/>
                </a:solidFill>
                <a:latin typeface="Franklin Gothic Book" panose="020B0503020102020204" pitchFamily="34" charset="0"/>
                <a:ea typeface="ＭＳ Ｐゴシック" pitchFamily="-108" charset="-128"/>
                <a:cs typeface="+mn-cs"/>
              </a:defRPr>
            </a:lvl5pPr>
            <a:lvl6pPr marL="2514411" indent="-228583"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7" indent="-228583"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3" indent="-228583"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8" indent="-228583" algn="l" defTabSz="45716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Existing prefilter model</a:t>
            </a:r>
          </a:p>
          <a:p>
            <a:pPr marL="457028" lvl="1" indent="0">
              <a:buNone/>
            </a:pPr>
            <a:r>
              <a:rPr lang="en-US" dirty="0" smtClean="0"/>
              <a:t>Depth-independent</a:t>
            </a:r>
          </a:p>
          <a:p>
            <a:pPr marL="457028" lvl="1" indent="0">
              <a:buNone/>
            </a:pPr>
            <a:r>
              <a:rPr lang="en-US" dirty="0" smtClean="0"/>
              <a:t>Spatially-invariant</a:t>
            </a:r>
          </a:p>
          <a:p>
            <a:pPr marL="457028" lvl="1" indent="0">
              <a:buNone/>
            </a:pPr>
            <a:r>
              <a:rPr lang="en-US" dirty="0" smtClean="0"/>
              <a:t>Match the lenslet density</a:t>
            </a:r>
            <a:endParaRPr lang="en-US" dirty="0"/>
          </a:p>
        </p:txBody>
      </p:sp>
    </p:spTree>
    <p:extLst>
      <p:ext uri="{BB962C8B-B14F-4D97-AF65-F5344CB8AC3E}">
        <p14:creationId xmlns:p14="http://schemas.microsoft.com/office/powerpoint/2010/main" val="3910526701"/>
      </p:ext>
    </p:extLst>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ea typeface="ＭＳ Ｐゴシック" pitchFamily="8" charset="-128"/>
              </a:rPr>
              <a:t>Parameters</a:t>
            </a:r>
          </a:p>
        </p:txBody>
      </p:sp>
      <p:sp>
        <p:nvSpPr>
          <p:cNvPr id="36" name="Content Placeholder 35"/>
          <p:cNvSpPr>
            <a:spLocks noGrp="1"/>
          </p:cNvSpPr>
          <p:nvPr>
            <p:ph sz="half" idx="2"/>
          </p:nvPr>
        </p:nvSpPr>
        <p:spPr>
          <a:xfrm>
            <a:off x="5003799" y="934707"/>
            <a:ext cx="3529907" cy="3657598"/>
          </a:xfrm>
        </p:spPr>
        <p:txBody>
          <a:bodyPr/>
          <a:lstStyle/>
          <a:p>
            <a:pPr marL="0" indent="0">
              <a:buNone/>
            </a:pPr>
            <a:r>
              <a:rPr lang="en-US" dirty="0"/>
              <a:t>Main </a:t>
            </a:r>
            <a:r>
              <a:rPr lang="en-US" dirty="0" smtClean="0"/>
              <a:t>lens</a:t>
            </a:r>
          </a:p>
          <a:p>
            <a:pPr marL="0" indent="0">
              <a:buNone/>
            </a:pPr>
            <a:r>
              <a:rPr lang="en-US" sz="2400" dirty="0" smtClean="0"/>
              <a:t>#F</a:t>
            </a:r>
            <a:r>
              <a:rPr lang="en-US" sz="2400" dirty="0"/>
              <a:t>, focal </a:t>
            </a:r>
            <a:r>
              <a:rPr lang="en-US" sz="2400" dirty="0" smtClean="0"/>
              <a:t>length</a:t>
            </a:r>
            <a:endParaRPr lang="en-US" sz="2400" dirty="0"/>
          </a:p>
        </p:txBody>
      </p:sp>
      <p:sp>
        <p:nvSpPr>
          <p:cNvPr id="47" name="Oval 46"/>
          <p:cNvSpPr/>
          <p:nvPr/>
        </p:nvSpPr>
        <p:spPr>
          <a:xfrm>
            <a:off x="977207" y="1385870"/>
            <a:ext cx="344409" cy="22960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nvGrpSpPr>
          <p:cNvPr id="48" name="Group 47"/>
          <p:cNvGrpSpPr/>
          <p:nvPr/>
        </p:nvGrpSpPr>
        <p:grpSpPr>
          <a:xfrm>
            <a:off x="3719723" y="1385870"/>
            <a:ext cx="242362" cy="2296060"/>
            <a:chOff x="4305300" y="381000"/>
            <a:chExt cx="160867" cy="1524000"/>
          </a:xfrm>
          <a:noFill/>
        </p:grpSpPr>
        <p:grpSp>
          <p:nvGrpSpPr>
            <p:cNvPr id="49" name="Group 48"/>
            <p:cNvGrpSpPr/>
            <p:nvPr/>
          </p:nvGrpSpPr>
          <p:grpSpPr>
            <a:xfrm>
              <a:off x="4305300" y="381000"/>
              <a:ext cx="152400" cy="1524000"/>
              <a:chOff x="4343400" y="381000"/>
              <a:chExt cx="76200" cy="1676400"/>
            </a:xfrm>
            <a:grpFill/>
          </p:grpSpPr>
          <p:sp>
            <p:nvSpPr>
              <p:cNvPr id="51" name="Oval 50"/>
              <p:cNvSpPr/>
              <p:nvPr/>
            </p:nvSpPr>
            <p:spPr>
              <a:xfrm>
                <a:off x="4343400" y="381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 name="Oval 51"/>
              <p:cNvSpPr/>
              <p:nvPr/>
            </p:nvSpPr>
            <p:spPr>
              <a:xfrm>
                <a:off x="4343400" y="6604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 name="Oval 52"/>
              <p:cNvSpPr/>
              <p:nvPr/>
            </p:nvSpPr>
            <p:spPr>
              <a:xfrm>
                <a:off x="4343400" y="9398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 name="Oval 53"/>
              <p:cNvSpPr/>
              <p:nvPr/>
            </p:nvSpPr>
            <p:spPr>
              <a:xfrm>
                <a:off x="4343400" y="12192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 name="Oval 54"/>
              <p:cNvSpPr/>
              <p:nvPr/>
            </p:nvSpPr>
            <p:spPr>
              <a:xfrm>
                <a:off x="4343400" y="14986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6" name="Oval 55"/>
              <p:cNvSpPr/>
              <p:nvPr/>
            </p:nvSpPr>
            <p:spPr>
              <a:xfrm>
                <a:off x="4343400" y="1778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50" name="Rectangle 18"/>
            <p:cNvSpPr/>
            <p:nvPr/>
          </p:nvSpPr>
          <p:spPr>
            <a:xfrm>
              <a:off x="4381500" y="381000"/>
              <a:ext cx="84667" cy="1524000"/>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 name="Group 1"/>
          <p:cNvGrpSpPr/>
          <p:nvPr/>
        </p:nvGrpSpPr>
        <p:grpSpPr>
          <a:xfrm>
            <a:off x="4351140" y="1385870"/>
            <a:ext cx="114803" cy="2296060"/>
            <a:chOff x="4351140" y="1385870"/>
            <a:chExt cx="114803" cy="2296060"/>
          </a:xfrm>
        </p:grpSpPr>
        <p:sp>
          <p:nvSpPr>
            <p:cNvPr id="57" name="Rectangle 56"/>
            <p:cNvSpPr/>
            <p:nvPr/>
          </p:nvSpPr>
          <p:spPr>
            <a:xfrm>
              <a:off x="4351140" y="207468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8" name="Rectangle 57"/>
            <p:cNvSpPr/>
            <p:nvPr/>
          </p:nvSpPr>
          <p:spPr>
            <a:xfrm>
              <a:off x="4351140" y="218949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9" name="Rectangle 58"/>
            <p:cNvSpPr/>
            <p:nvPr/>
          </p:nvSpPr>
          <p:spPr>
            <a:xfrm>
              <a:off x="4351140" y="230429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0" name="Rectangle 59"/>
            <p:cNvSpPr/>
            <p:nvPr/>
          </p:nvSpPr>
          <p:spPr>
            <a:xfrm>
              <a:off x="4351140" y="241909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1" name="Rectangle 60"/>
            <p:cNvSpPr/>
            <p:nvPr/>
          </p:nvSpPr>
          <p:spPr>
            <a:xfrm>
              <a:off x="4351140" y="253390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2" name="Rectangle 61"/>
            <p:cNvSpPr/>
            <p:nvPr/>
          </p:nvSpPr>
          <p:spPr>
            <a:xfrm>
              <a:off x="4351140" y="264870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3" name="Rectangle 62"/>
            <p:cNvSpPr/>
            <p:nvPr/>
          </p:nvSpPr>
          <p:spPr>
            <a:xfrm>
              <a:off x="4351140" y="138587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4" name="Rectangle 63"/>
            <p:cNvSpPr/>
            <p:nvPr/>
          </p:nvSpPr>
          <p:spPr>
            <a:xfrm>
              <a:off x="4351140" y="150067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5" name="Rectangle 64"/>
            <p:cNvSpPr/>
            <p:nvPr/>
          </p:nvSpPr>
          <p:spPr>
            <a:xfrm>
              <a:off x="4351140" y="161547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6" name="Rectangle 65"/>
            <p:cNvSpPr/>
            <p:nvPr/>
          </p:nvSpPr>
          <p:spPr>
            <a:xfrm>
              <a:off x="4351140" y="173027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7" name="Rectangle 66"/>
            <p:cNvSpPr/>
            <p:nvPr/>
          </p:nvSpPr>
          <p:spPr>
            <a:xfrm>
              <a:off x="4351140" y="184508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8" name="Rectangle 67"/>
            <p:cNvSpPr/>
            <p:nvPr/>
          </p:nvSpPr>
          <p:spPr>
            <a:xfrm>
              <a:off x="4351140" y="195988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9" name="Rectangle 68"/>
            <p:cNvSpPr/>
            <p:nvPr/>
          </p:nvSpPr>
          <p:spPr>
            <a:xfrm>
              <a:off x="4351140" y="345232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0" name="Rectangle 69"/>
            <p:cNvSpPr/>
            <p:nvPr/>
          </p:nvSpPr>
          <p:spPr>
            <a:xfrm>
              <a:off x="4351140" y="276350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1" name="Rectangle 70"/>
            <p:cNvSpPr/>
            <p:nvPr/>
          </p:nvSpPr>
          <p:spPr>
            <a:xfrm>
              <a:off x="4351140" y="287830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2" name="Rectangle 71"/>
            <p:cNvSpPr/>
            <p:nvPr/>
          </p:nvSpPr>
          <p:spPr>
            <a:xfrm>
              <a:off x="4351140" y="299311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3" name="Rectangle 72"/>
            <p:cNvSpPr/>
            <p:nvPr/>
          </p:nvSpPr>
          <p:spPr>
            <a:xfrm>
              <a:off x="4351140" y="310791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4" name="Rectangle 73"/>
            <p:cNvSpPr/>
            <p:nvPr/>
          </p:nvSpPr>
          <p:spPr>
            <a:xfrm>
              <a:off x="4351140" y="322271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5" name="Rectangle 74"/>
            <p:cNvSpPr/>
            <p:nvPr/>
          </p:nvSpPr>
          <p:spPr>
            <a:xfrm>
              <a:off x="4351140" y="333752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6" name="Rectangle 75"/>
            <p:cNvSpPr/>
            <p:nvPr/>
          </p:nvSpPr>
          <p:spPr>
            <a:xfrm>
              <a:off x="4351140" y="356712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77" name="Group 76"/>
          <p:cNvGrpSpPr/>
          <p:nvPr/>
        </p:nvGrpSpPr>
        <p:grpSpPr>
          <a:xfrm>
            <a:off x="2949764" y="1385870"/>
            <a:ext cx="45719" cy="2296060"/>
            <a:chOff x="7102777" y="3762633"/>
            <a:chExt cx="114300" cy="6512624"/>
          </a:xfrm>
        </p:grpSpPr>
        <p:sp>
          <p:nvSpPr>
            <p:cNvPr id="78" name="Rectangle 77"/>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514600" y="1130300"/>
            <a:ext cx="2203450" cy="2787650"/>
          </a:xfrm>
          <a:prstGeom prst="rect">
            <a:avLst/>
          </a:prstGeom>
          <a:solidFill>
            <a:srgbClr val="00000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54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ea typeface="ＭＳ Ｐゴシック" pitchFamily="8" charset="-128"/>
              </a:rPr>
              <a:t>Parameters</a:t>
            </a:r>
          </a:p>
        </p:txBody>
      </p:sp>
      <p:sp>
        <p:nvSpPr>
          <p:cNvPr id="36" name="Content Placeholder 35"/>
          <p:cNvSpPr>
            <a:spLocks noGrp="1"/>
          </p:cNvSpPr>
          <p:nvPr>
            <p:ph sz="half" idx="2"/>
          </p:nvPr>
        </p:nvSpPr>
        <p:spPr>
          <a:xfrm>
            <a:off x="5003799" y="934707"/>
            <a:ext cx="3529907" cy="3657598"/>
          </a:xfrm>
        </p:spPr>
        <p:txBody>
          <a:bodyPr/>
          <a:lstStyle/>
          <a:p>
            <a:pPr marL="0" indent="0">
              <a:buNone/>
            </a:pPr>
            <a:r>
              <a:rPr lang="en-US" dirty="0" smtClean="0"/>
              <a:t>Textured object</a:t>
            </a:r>
          </a:p>
          <a:p>
            <a:pPr marL="0" indent="0">
              <a:buNone/>
            </a:pPr>
            <a:r>
              <a:rPr lang="en-US" sz="2400" dirty="0"/>
              <a:t>distance to </a:t>
            </a:r>
            <a:r>
              <a:rPr lang="en-US" sz="2400" dirty="0" smtClean="0"/>
              <a:t>lenslet</a:t>
            </a:r>
          </a:p>
          <a:p>
            <a:pPr marL="0" indent="0">
              <a:buNone/>
            </a:pPr>
            <a:endParaRPr lang="en-US" sz="2400" dirty="0" smtClean="0"/>
          </a:p>
        </p:txBody>
      </p:sp>
      <p:sp>
        <p:nvSpPr>
          <p:cNvPr id="47" name="Oval 46"/>
          <p:cNvSpPr/>
          <p:nvPr/>
        </p:nvSpPr>
        <p:spPr>
          <a:xfrm>
            <a:off x="977207" y="1385870"/>
            <a:ext cx="344409" cy="22960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nvGrpSpPr>
          <p:cNvPr id="48" name="Group 47"/>
          <p:cNvGrpSpPr/>
          <p:nvPr/>
        </p:nvGrpSpPr>
        <p:grpSpPr>
          <a:xfrm>
            <a:off x="3719723" y="1385870"/>
            <a:ext cx="242362" cy="2296060"/>
            <a:chOff x="4305300" y="381000"/>
            <a:chExt cx="160867" cy="1524000"/>
          </a:xfrm>
          <a:noFill/>
        </p:grpSpPr>
        <p:grpSp>
          <p:nvGrpSpPr>
            <p:cNvPr id="49" name="Group 48"/>
            <p:cNvGrpSpPr/>
            <p:nvPr/>
          </p:nvGrpSpPr>
          <p:grpSpPr>
            <a:xfrm>
              <a:off x="4305300" y="381000"/>
              <a:ext cx="152400" cy="1524000"/>
              <a:chOff x="4343400" y="381000"/>
              <a:chExt cx="76200" cy="1676400"/>
            </a:xfrm>
            <a:grpFill/>
          </p:grpSpPr>
          <p:sp>
            <p:nvSpPr>
              <p:cNvPr id="51" name="Oval 50"/>
              <p:cNvSpPr/>
              <p:nvPr/>
            </p:nvSpPr>
            <p:spPr>
              <a:xfrm>
                <a:off x="4343400" y="381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 name="Oval 51"/>
              <p:cNvSpPr/>
              <p:nvPr/>
            </p:nvSpPr>
            <p:spPr>
              <a:xfrm>
                <a:off x="4343400" y="6604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 name="Oval 52"/>
              <p:cNvSpPr/>
              <p:nvPr/>
            </p:nvSpPr>
            <p:spPr>
              <a:xfrm>
                <a:off x="4343400" y="9398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 name="Oval 53"/>
              <p:cNvSpPr/>
              <p:nvPr/>
            </p:nvSpPr>
            <p:spPr>
              <a:xfrm>
                <a:off x="4343400" y="12192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 name="Oval 54"/>
              <p:cNvSpPr/>
              <p:nvPr/>
            </p:nvSpPr>
            <p:spPr>
              <a:xfrm>
                <a:off x="4343400" y="14986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6" name="Oval 55"/>
              <p:cNvSpPr/>
              <p:nvPr/>
            </p:nvSpPr>
            <p:spPr>
              <a:xfrm>
                <a:off x="4343400" y="1778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50" name="Rectangle 18"/>
            <p:cNvSpPr/>
            <p:nvPr/>
          </p:nvSpPr>
          <p:spPr>
            <a:xfrm>
              <a:off x="4381500" y="381000"/>
              <a:ext cx="84667" cy="1524000"/>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 name="Group 1"/>
          <p:cNvGrpSpPr/>
          <p:nvPr/>
        </p:nvGrpSpPr>
        <p:grpSpPr>
          <a:xfrm>
            <a:off x="4351140" y="1385870"/>
            <a:ext cx="114803" cy="2296060"/>
            <a:chOff x="4351140" y="1385870"/>
            <a:chExt cx="114803" cy="2296060"/>
          </a:xfrm>
        </p:grpSpPr>
        <p:sp>
          <p:nvSpPr>
            <p:cNvPr id="57" name="Rectangle 56"/>
            <p:cNvSpPr/>
            <p:nvPr/>
          </p:nvSpPr>
          <p:spPr>
            <a:xfrm>
              <a:off x="4351140" y="207468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8" name="Rectangle 57"/>
            <p:cNvSpPr/>
            <p:nvPr/>
          </p:nvSpPr>
          <p:spPr>
            <a:xfrm>
              <a:off x="4351140" y="218949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9" name="Rectangle 58"/>
            <p:cNvSpPr/>
            <p:nvPr/>
          </p:nvSpPr>
          <p:spPr>
            <a:xfrm>
              <a:off x="4351140" y="230429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0" name="Rectangle 59"/>
            <p:cNvSpPr/>
            <p:nvPr/>
          </p:nvSpPr>
          <p:spPr>
            <a:xfrm>
              <a:off x="4351140" y="241909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1" name="Rectangle 60"/>
            <p:cNvSpPr/>
            <p:nvPr/>
          </p:nvSpPr>
          <p:spPr>
            <a:xfrm>
              <a:off x="4351140" y="253390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2" name="Rectangle 61"/>
            <p:cNvSpPr/>
            <p:nvPr/>
          </p:nvSpPr>
          <p:spPr>
            <a:xfrm>
              <a:off x="4351140" y="264870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3" name="Rectangle 62"/>
            <p:cNvSpPr/>
            <p:nvPr/>
          </p:nvSpPr>
          <p:spPr>
            <a:xfrm>
              <a:off x="4351140" y="138587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4" name="Rectangle 63"/>
            <p:cNvSpPr/>
            <p:nvPr/>
          </p:nvSpPr>
          <p:spPr>
            <a:xfrm>
              <a:off x="4351140" y="150067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5" name="Rectangle 64"/>
            <p:cNvSpPr/>
            <p:nvPr/>
          </p:nvSpPr>
          <p:spPr>
            <a:xfrm>
              <a:off x="4351140" y="161547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6" name="Rectangle 65"/>
            <p:cNvSpPr/>
            <p:nvPr/>
          </p:nvSpPr>
          <p:spPr>
            <a:xfrm>
              <a:off x="4351140" y="173027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7" name="Rectangle 66"/>
            <p:cNvSpPr/>
            <p:nvPr/>
          </p:nvSpPr>
          <p:spPr>
            <a:xfrm>
              <a:off x="4351140" y="184508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8" name="Rectangle 67"/>
            <p:cNvSpPr/>
            <p:nvPr/>
          </p:nvSpPr>
          <p:spPr>
            <a:xfrm>
              <a:off x="4351140" y="195988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9" name="Rectangle 68"/>
            <p:cNvSpPr/>
            <p:nvPr/>
          </p:nvSpPr>
          <p:spPr>
            <a:xfrm>
              <a:off x="4351140" y="345232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0" name="Rectangle 69"/>
            <p:cNvSpPr/>
            <p:nvPr/>
          </p:nvSpPr>
          <p:spPr>
            <a:xfrm>
              <a:off x="4351140" y="276350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1" name="Rectangle 70"/>
            <p:cNvSpPr/>
            <p:nvPr/>
          </p:nvSpPr>
          <p:spPr>
            <a:xfrm>
              <a:off x="4351140" y="287830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2" name="Rectangle 71"/>
            <p:cNvSpPr/>
            <p:nvPr/>
          </p:nvSpPr>
          <p:spPr>
            <a:xfrm>
              <a:off x="4351140" y="299311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3" name="Rectangle 72"/>
            <p:cNvSpPr/>
            <p:nvPr/>
          </p:nvSpPr>
          <p:spPr>
            <a:xfrm>
              <a:off x="4351140" y="310791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4" name="Rectangle 73"/>
            <p:cNvSpPr/>
            <p:nvPr/>
          </p:nvSpPr>
          <p:spPr>
            <a:xfrm>
              <a:off x="4351140" y="322271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5" name="Rectangle 74"/>
            <p:cNvSpPr/>
            <p:nvPr/>
          </p:nvSpPr>
          <p:spPr>
            <a:xfrm>
              <a:off x="4351140" y="333752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6" name="Rectangle 75"/>
            <p:cNvSpPr/>
            <p:nvPr/>
          </p:nvSpPr>
          <p:spPr>
            <a:xfrm>
              <a:off x="4351140" y="356712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77" name="Group 76"/>
          <p:cNvGrpSpPr/>
          <p:nvPr/>
        </p:nvGrpSpPr>
        <p:grpSpPr>
          <a:xfrm>
            <a:off x="2949764" y="1385870"/>
            <a:ext cx="45719" cy="2296060"/>
            <a:chOff x="7102777" y="3762633"/>
            <a:chExt cx="114300" cy="6512624"/>
          </a:xfrm>
        </p:grpSpPr>
        <p:sp>
          <p:nvSpPr>
            <p:cNvPr id="78" name="Rectangle 77"/>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3263900" y="1130300"/>
            <a:ext cx="1454150" cy="2787650"/>
          </a:xfrm>
          <a:prstGeom prst="rect">
            <a:avLst/>
          </a:prstGeom>
          <a:solidFill>
            <a:srgbClr val="00000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p:cNvSpPr/>
          <p:nvPr/>
        </p:nvSpPr>
        <p:spPr>
          <a:xfrm>
            <a:off x="676336" y="1130300"/>
            <a:ext cx="946150" cy="2787650"/>
          </a:xfrm>
          <a:prstGeom prst="rect">
            <a:avLst/>
          </a:prstGeom>
          <a:solidFill>
            <a:srgbClr val="00000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54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ea typeface="ＭＳ Ｐゴシック" pitchFamily="8" charset="-128"/>
              </a:rPr>
              <a:t>Parameters</a:t>
            </a:r>
          </a:p>
        </p:txBody>
      </p:sp>
      <p:sp>
        <p:nvSpPr>
          <p:cNvPr id="36" name="Content Placeholder 35"/>
          <p:cNvSpPr>
            <a:spLocks noGrp="1"/>
          </p:cNvSpPr>
          <p:nvPr>
            <p:ph sz="half" idx="2"/>
          </p:nvPr>
        </p:nvSpPr>
        <p:spPr>
          <a:xfrm>
            <a:off x="5003799" y="934707"/>
            <a:ext cx="3529907" cy="3657598"/>
          </a:xfrm>
        </p:spPr>
        <p:txBody>
          <a:bodyPr/>
          <a:lstStyle/>
          <a:p>
            <a:pPr marL="0" indent="0">
              <a:buNone/>
            </a:pPr>
            <a:r>
              <a:rPr lang="en-US" dirty="0" smtClean="0"/>
              <a:t>Lenslet array</a:t>
            </a:r>
          </a:p>
          <a:p>
            <a:pPr marL="0" indent="0">
              <a:buNone/>
            </a:pPr>
            <a:r>
              <a:rPr lang="en-US" sz="2400" dirty="0" smtClean="0"/>
              <a:t>#F, spacing, focal length…</a:t>
            </a:r>
          </a:p>
          <a:p>
            <a:pPr marL="0" indent="0">
              <a:buNone/>
            </a:pPr>
            <a:endParaRPr lang="en-US" sz="2400" dirty="0"/>
          </a:p>
        </p:txBody>
      </p:sp>
      <p:sp>
        <p:nvSpPr>
          <p:cNvPr id="47" name="Oval 46"/>
          <p:cNvSpPr/>
          <p:nvPr/>
        </p:nvSpPr>
        <p:spPr>
          <a:xfrm>
            <a:off x="977207" y="1385870"/>
            <a:ext cx="344409" cy="22960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nvGrpSpPr>
          <p:cNvPr id="48" name="Group 47"/>
          <p:cNvGrpSpPr/>
          <p:nvPr/>
        </p:nvGrpSpPr>
        <p:grpSpPr>
          <a:xfrm>
            <a:off x="3719723" y="1385870"/>
            <a:ext cx="242362" cy="2296060"/>
            <a:chOff x="4305300" y="381000"/>
            <a:chExt cx="160867" cy="1524000"/>
          </a:xfrm>
          <a:noFill/>
        </p:grpSpPr>
        <p:grpSp>
          <p:nvGrpSpPr>
            <p:cNvPr id="49" name="Group 48"/>
            <p:cNvGrpSpPr/>
            <p:nvPr/>
          </p:nvGrpSpPr>
          <p:grpSpPr>
            <a:xfrm>
              <a:off x="4305300" y="381000"/>
              <a:ext cx="152400" cy="1524000"/>
              <a:chOff x="4343400" y="381000"/>
              <a:chExt cx="76200" cy="1676400"/>
            </a:xfrm>
            <a:grpFill/>
          </p:grpSpPr>
          <p:sp>
            <p:nvSpPr>
              <p:cNvPr id="51" name="Oval 50"/>
              <p:cNvSpPr/>
              <p:nvPr/>
            </p:nvSpPr>
            <p:spPr>
              <a:xfrm>
                <a:off x="4343400" y="381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 name="Oval 51"/>
              <p:cNvSpPr/>
              <p:nvPr/>
            </p:nvSpPr>
            <p:spPr>
              <a:xfrm>
                <a:off x="4343400" y="6604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 name="Oval 52"/>
              <p:cNvSpPr/>
              <p:nvPr/>
            </p:nvSpPr>
            <p:spPr>
              <a:xfrm>
                <a:off x="4343400" y="9398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 name="Oval 53"/>
              <p:cNvSpPr/>
              <p:nvPr/>
            </p:nvSpPr>
            <p:spPr>
              <a:xfrm>
                <a:off x="4343400" y="12192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 name="Oval 54"/>
              <p:cNvSpPr/>
              <p:nvPr/>
            </p:nvSpPr>
            <p:spPr>
              <a:xfrm>
                <a:off x="4343400" y="14986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6" name="Oval 55"/>
              <p:cNvSpPr/>
              <p:nvPr/>
            </p:nvSpPr>
            <p:spPr>
              <a:xfrm>
                <a:off x="4343400" y="1778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50" name="Rectangle 18"/>
            <p:cNvSpPr/>
            <p:nvPr/>
          </p:nvSpPr>
          <p:spPr>
            <a:xfrm>
              <a:off x="4381500" y="381000"/>
              <a:ext cx="84667" cy="1524000"/>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 name="Group 1"/>
          <p:cNvGrpSpPr/>
          <p:nvPr/>
        </p:nvGrpSpPr>
        <p:grpSpPr>
          <a:xfrm>
            <a:off x="4351140" y="1385870"/>
            <a:ext cx="114803" cy="2296060"/>
            <a:chOff x="4351140" y="1385870"/>
            <a:chExt cx="114803" cy="2296060"/>
          </a:xfrm>
        </p:grpSpPr>
        <p:sp>
          <p:nvSpPr>
            <p:cNvPr id="57" name="Rectangle 56"/>
            <p:cNvSpPr/>
            <p:nvPr/>
          </p:nvSpPr>
          <p:spPr>
            <a:xfrm>
              <a:off x="4351140" y="207468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8" name="Rectangle 57"/>
            <p:cNvSpPr/>
            <p:nvPr/>
          </p:nvSpPr>
          <p:spPr>
            <a:xfrm>
              <a:off x="4351140" y="218949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9" name="Rectangle 58"/>
            <p:cNvSpPr/>
            <p:nvPr/>
          </p:nvSpPr>
          <p:spPr>
            <a:xfrm>
              <a:off x="4351140" y="230429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0" name="Rectangle 59"/>
            <p:cNvSpPr/>
            <p:nvPr/>
          </p:nvSpPr>
          <p:spPr>
            <a:xfrm>
              <a:off x="4351140" y="241909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1" name="Rectangle 60"/>
            <p:cNvSpPr/>
            <p:nvPr/>
          </p:nvSpPr>
          <p:spPr>
            <a:xfrm>
              <a:off x="4351140" y="253390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2" name="Rectangle 61"/>
            <p:cNvSpPr/>
            <p:nvPr/>
          </p:nvSpPr>
          <p:spPr>
            <a:xfrm>
              <a:off x="4351140" y="264870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3" name="Rectangle 62"/>
            <p:cNvSpPr/>
            <p:nvPr/>
          </p:nvSpPr>
          <p:spPr>
            <a:xfrm>
              <a:off x="4351140" y="138587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4" name="Rectangle 63"/>
            <p:cNvSpPr/>
            <p:nvPr/>
          </p:nvSpPr>
          <p:spPr>
            <a:xfrm>
              <a:off x="4351140" y="150067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5" name="Rectangle 64"/>
            <p:cNvSpPr/>
            <p:nvPr/>
          </p:nvSpPr>
          <p:spPr>
            <a:xfrm>
              <a:off x="4351140" y="161547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6" name="Rectangle 65"/>
            <p:cNvSpPr/>
            <p:nvPr/>
          </p:nvSpPr>
          <p:spPr>
            <a:xfrm>
              <a:off x="4351140" y="173027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7" name="Rectangle 66"/>
            <p:cNvSpPr/>
            <p:nvPr/>
          </p:nvSpPr>
          <p:spPr>
            <a:xfrm>
              <a:off x="4351140" y="184508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8" name="Rectangle 67"/>
            <p:cNvSpPr/>
            <p:nvPr/>
          </p:nvSpPr>
          <p:spPr>
            <a:xfrm>
              <a:off x="4351140" y="195988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9" name="Rectangle 68"/>
            <p:cNvSpPr/>
            <p:nvPr/>
          </p:nvSpPr>
          <p:spPr>
            <a:xfrm>
              <a:off x="4351140" y="345232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0" name="Rectangle 69"/>
            <p:cNvSpPr/>
            <p:nvPr/>
          </p:nvSpPr>
          <p:spPr>
            <a:xfrm>
              <a:off x="4351140" y="276350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1" name="Rectangle 70"/>
            <p:cNvSpPr/>
            <p:nvPr/>
          </p:nvSpPr>
          <p:spPr>
            <a:xfrm>
              <a:off x="4351140" y="287830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2" name="Rectangle 71"/>
            <p:cNvSpPr/>
            <p:nvPr/>
          </p:nvSpPr>
          <p:spPr>
            <a:xfrm>
              <a:off x="4351140" y="299311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3" name="Rectangle 72"/>
            <p:cNvSpPr/>
            <p:nvPr/>
          </p:nvSpPr>
          <p:spPr>
            <a:xfrm>
              <a:off x="4351140" y="310791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4" name="Rectangle 73"/>
            <p:cNvSpPr/>
            <p:nvPr/>
          </p:nvSpPr>
          <p:spPr>
            <a:xfrm>
              <a:off x="4351140" y="322271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5" name="Rectangle 74"/>
            <p:cNvSpPr/>
            <p:nvPr/>
          </p:nvSpPr>
          <p:spPr>
            <a:xfrm>
              <a:off x="4351140" y="333752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6" name="Rectangle 75"/>
            <p:cNvSpPr/>
            <p:nvPr/>
          </p:nvSpPr>
          <p:spPr>
            <a:xfrm>
              <a:off x="4351140" y="356712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77" name="Group 76"/>
          <p:cNvGrpSpPr/>
          <p:nvPr/>
        </p:nvGrpSpPr>
        <p:grpSpPr>
          <a:xfrm>
            <a:off x="2949764" y="1385870"/>
            <a:ext cx="45719" cy="2296060"/>
            <a:chOff x="7102777" y="3762633"/>
            <a:chExt cx="114300" cy="6512624"/>
          </a:xfrm>
        </p:grpSpPr>
        <p:sp>
          <p:nvSpPr>
            <p:cNvPr id="78" name="Rectangle 77"/>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4229100" y="1130300"/>
            <a:ext cx="336550" cy="2787650"/>
          </a:xfrm>
          <a:prstGeom prst="rect">
            <a:avLst/>
          </a:prstGeom>
          <a:solidFill>
            <a:srgbClr val="00000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p:cNvSpPr/>
          <p:nvPr/>
        </p:nvSpPr>
        <p:spPr>
          <a:xfrm>
            <a:off x="676336" y="1130300"/>
            <a:ext cx="2416114" cy="2787650"/>
          </a:xfrm>
          <a:prstGeom prst="rect">
            <a:avLst/>
          </a:prstGeom>
          <a:solidFill>
            <a:srgbClr val="00000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54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ea typeface="ＭＳ Ｐゴシック" pitchFamily="8" charset="-128"/>
              </a:rPr>
              <a:t>Parameters</a:t>
            </a:r>
          </a:p>
        </p:txBody>
      </p:sp>
      <p:sp>
        <p:nvSpPr>
          <p:cNvPr id="36" name="Content Placeholder 35"/>
          <p:cNvSpPr>
            <a:spLocks noGrp="1"/>
          </p:cNvSpPr>
          <p:nvPr>
            <p:ph sz="half" idx="2"/>
          </p:nvPr>
        </p:nvSpPr>
        <p:spPr>
          <a:xfrm>
            <a:off x="5003799" y="934707"/>
            <a:ext cx="3683001" cy="3657598"/>
          </a:xfrm>
        </p:spPr>
        <p:txBody>
          <a:bodyPr/>
          <a:lstStyle/>
          <a:p>
            <a:pPr marL="0" indent="0">
              <a:buNone/>
            </a:pPr>
            <a:r>
              <a:rPr lang="en-US" dirty="0" smtClean="0"/>
              <a:t>Sensor array</a:t>
            </a:r>
          </a:p>
          <a:p>
            <a:pPr marL="0" indent="0">
              <a:buNone/>
            </a:pPr>
            <a:r>
              <a:rPr lang="en-US" sz="2400" dirty="0" smtClean="0"/>
              <a:t>spacing, distance to lenslet</a:t>
            </a:r>
            <a:endParaRPr lang="en-US" sz="2400" dirty="0"/>
          </a:p>
        </p:txBody>
      </p:sp>
      <p:sp>
        <p:nvSpPr>
          <p:cNvPr id="47" name="Oval 46"/>
          <p:cNvSpPr/>
          <p:nvPr/>
        </p:nvSpPr>
        <p:spPr>
          <a:xfrm>
            <a:off x="977207" y="1385870"/>
            <a:ext cx="344409" cy="22960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nvGrpSpPr>
          <p:cNvPr id="48" name="Group 47"/>
          <p:cNvGrpSpPr/>
          <p:nvPr/>
        </p:nvGrpSpPr>
        <p:grpSpPr>
          <a:xfrm>
            <a:off x="3719723" y="1385870"/>
            <a:ext cx="242362" cy="2296060"/>
            <a:chOff x="4305300" y="381000"/>
            <a:chExt cx="160867" cy="1524000"/>
          </a:xfrm>
          <a:noFill/>
        </p:grpSpPr>
        <p:grpSp>
          <p:nvGrpSpPr>
            <p:cNvPr id="49" name="Group 48"/>
            <p:cNvGrpSpPr/>
            <p:nvPr/>
          </p:nvGrpSpPr>
          <p:grpSpPr>
            <a:xfrm>
              <a:off x="4305300" y="381000"/>
              <a:ext cx="152400" cy="1524000"/>
              <a:chOff x="4343400" y="381000"/>
              <a:chExt cx="76200" cy="1676400"/>
            </a:xfrm>
            <a:grpFill/>
          </p:grpSpPr>
          <p:sp>
            <p:nvSpPr>
              <p:cNvPr id="51" name="Oval 50"/>
              <p:cNvSpPr/>
              <p:nvPr/>
            </p:nvSpPr>
            <p:spPr>
              <a:xfrm>
                <a:off x="4343400" y="381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 name="Oval 51"/>
              <p:cNvSpPr/>
              <p:nvPr/>
            </p:nvSpPr>
            <p:spPr>
              <a:xfrm>
                <a:off x="4343400" y="6604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 name="Oval 52"/>
              <p:cNvSpPr/>
              <p:nvPr/>
            </p:nvSpPr>
            <p:spPr>
              <a:xfrm>
                <a:off x="4343400" y="9398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 name="Oval 53"/>
              <p:cNvSpPr/>
              <p:nvPr/>
            </p:nvSpPr>
            <p:spPr>
              <a:xfrm>
                <a:off x="4343400" y="12192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 name="Oval 54"/>
              <p:cNvSpPr/>
              <p:nvPr/>
            </p:nvSpPr>
            <p:spPr>
              <a:xfrm>
                <a:off x="4343400" y="14986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6" name="Oval 55"/>
              <p:cNvSpPr/>
              <p:nvPr/>
            </p:nvSpPr>
            <p:spPr>
              <a:xfrm>
                <a:off x="4343400" y="1778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50" name="Rectangle 18"/>
            <p:cNvSpPr/>
            <p:nvPr/>
          </p:nvSpPr>
          <p:spPr>
            <a:xfrm>
              <a:off x="4381500" y="381000"/>
              <a:ext cx="84667" cy="1524000"/>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 name="Group 1"/>
          <p:cNvGrpSpPr/>
          <p:nvPr/>
        </p:nvGrpSpPr>
        <p:grpSpPr>
          <a:xfrm>
            <a:off x="4351140" y="1385870"/>
            <a:ext cx="114803" cy="2296060"/>
            <a:chOff x="4351140" y="1385870"/>
            <a:chExt cx="114803" cy="2296060"/>
          </a:xfrm>
        </p:grpSpPr>
        <p:sp>
          <p:nvSpPr>
            <p:cNvPr id="57" name="Rectangle 56"/>
            <p:cNvSpPr/>
            <p:nvPr/>
          </p:nvSpPr>
          <p:spPr>
            <a:xfrm>
              <a:off x="4351140" y="207468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8" name="Rectangle 57"/>
            <p:cNvSpPr/>
            <p:nvPr/>
          </p:nvSpPr>
          <p:spPr>
            <a:xfrm>
              <a:off x="4351140" y="218949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9" name="Rectangle 58"/>
            <p:cNvSpPr/>
            <p:nvPr/>
          </p:nvSpPr>
          <p:spPr>
            <a:xfrm>
              <a:off x="4351140" y="230429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0" name="Rectangle 59"/>
            <p:cNvSpPr/>
            <p:nvPr/>
          </p:nvSpPr>
          <p:spPr>
            <a:xfrm>
              <a:off x="4351140" y="241909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1" name="Rectangle 60"/>
            <p:cNvSpPr/>
            <p:nvPr/>
          </p:nvSpPr>
          <p:spPr>
            <a:xfrm>
              <a:off x="4351140" y="253390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2" name="Rectangle 61"/>
            <p:cNvSpPr/>
            <p:nvPr/>
          </p:nvSpPr>
          <p:spPr>
            <a:xfrm>
              <a:off x="4351140" y="264870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3" name="Rectangle 62"/>
            <p:cNvSpPr/>
            <p:nvPr/>
          </p:nvSpPr>
          <p:spPr>
            <a:xfrm>
              <a:off x="4351140" y="1385870"/>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4" name="Rectangle 63"/>
            <p:cNvSpPr/>
            <p:nvPr/>
          </p:nvSpPr>
          <p:spPr>
            <a:xfrm>
              <a:off x="4351140" y="1500673"/>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5" name="Rectangle 64"/>
            <p:cNvSpPr/>
            <p:nvPr/>
          </p:nvSpPr>
          <p:spPr>
            <a:xfrm>
              <a:off x="4351140" y="161547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6" name="Rectangle 65"/>
            <p:cNvSpPr/>
            <p:nvPr/>
          </p:nvSpPr>
          <p:spPr>
            <a:xfrm>
              <a:off x="4351140" y="173027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7" name="Rectangle 66"/>
            <p:cNvSpPr/>
            <p:nvPr/>
          </p:nvSpPr>
          <p:spPr>
            <a:xfrm>
              <a:off x="4351140" y="184508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8" name="Rectangle 67"/>
            <p:cNvSpPr/>
            <p:nvPr/>
          </p:nvSpPr>
          <p:spPr>
            <a:xfrm>
              <a:off x="4351140" y="195988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9" name="Rectangle 68"/>
            <p:cNvSpPr/>
            <p:nvPr/>
          </p:nvSpPr>
          <p:spPr>
            <a:xfrm>
              <a:off x="4351140" y="3452324"/>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0" name="Rectangle 69"/>
            <p:cNvSpPr/>
            <p:nvPr/>
          </p:nvSpPr>
          <p:spPr>
            <a:xfrm>
              <a:off x="4351140" y="2763506"/>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1" name="Rectangle 70"/>
            <p:cNvSpPr/>
            <p:nvPr/>
          </p:nvSpPr>
          <p:spPr>
            <a:xfrm>
              <a:off x="4351140" y="2878309"/>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2" name="Rectangle 71"/>
            <p:cNvSpPr/>
            <p:nvPr/>
          </p:nvSpPr>
          <p:spPr>
            <a:xfrm>
              <a:off x="4351140" y="2993112"/>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3" name="Rectangle 72"/>
            <p:cNvSpPr/>
            <p:nvPr/>
          </p:nvSpPr>
          <p:spPr>
            <a:xfrm>
              <a:off x="4351140" y="3107915"/>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4" name="Rectangle 73"/>
            <p:cNvSpPr/>
            <p:nvPr/>
          </p:nvSpPr>
          <p:spPr>
            <a:xfrm>
              <a:off x="4351140" y="3222718"/>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5" name="Rectangle 74"/>
            <p:cNvSpPr/>
            <p:nvPr/>
          </p:nvSpPr>
          <p:spPr>
            <a:xfrm>
              <a:off x="4351140" y="3337521"/>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6" name="Rectangle 75"/>
            <p:cNvSpPr/>
            <p:nvPr/>
          </p:nvSpPr>
          <p:spPr>
            <a:xfrm>
              <a:off x="4351140" y="3567127"/>
              <a:ext cx="114803" cy="11480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77" name="Group 76"/>
          <p:cNvGrpSpPr/>
          <p:nvPr/>
        </p:nvGrpSpPr>
        <p:grpSpPr>
          <a:xfrm>
            <a:off x="2949764" y="1385870"/>
            <a:ext cx="45719" cy="2296060"/>
            <a:chOff x="7102777" y="3762633"/>
            <a:chExt cx="114300" cy="6512624"/>
          </a:xfrm>
        </p:grpSpPr>
        <p:sp>
          <p:nvSpPr>
            <p:cNvPr id="78" name="Rectangle 77"/>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676336" y="1130300"/>
            <a:ext cx="3451164" cy="2787650"/>
          </a:xfrm>
          <a:prstGeom prst="rect">
            <a:avLst/>
          </a:prstGeom>
          <a:solidFill>
            <a:srgbClr val="00000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Photosensor </a:t>
            </a:r>
            <a:r>
              <a:rPr lang="en-US" dirty="0" smtClean="0"/>
              <a:t>Model</a:t>
            </a:r>
            <a:endParaRPr lang="en-US" dirty="0"/>
          </a:p>
        </p:txBody>
      </p:sp>
      <p:sp>
        <p:nvSpPr>
          <p:cNvPr id="11" name="Content Placeholder 10"/>
          <p:cNvSpPr>
            <a:spLocks noGrp="1"/>
          </p:cNvSpPr>
          <p:nvPr>
            <p:ph idx="1"/>
          </p:nvPr>
        </p:nvSpPr>
        <p:spPr/>
        <p:txBody>
          <a:bodyPr/>
          <a:lstStyle/>
          <a:p>
            <a:pPr marL="0" indent="0" algn="ctr">
              <a:buNone/>
            </a:pPr>
            <a:r>
              <a:rPr lang="en-US" dirty="0" smtClean="0"/>
              <a:t>Finite Active Area</a:t>
            </a:r>
            <a:endParaRPr lang="en-US" dirty="0"/>
          </a:p>
        </p:txBody>
      </p:sp>
      <p:grpSp>
        <p:nvGrpSpPr>
          <p:cNvPr id="12" name="Group 11"/>
          <p:cNvGrpSpPr/>
          <p:nvPr/>
        </p:nvGrpSpPr>
        <p:grpSpPr>
          <a:xfrm>
            <a:off x="1029730" y="2104583"/>
            <a:ext cx="2639541" cy="2067508"/>
            <a:chOff x="2945626" y="1952192"/>
            <a:chExt cx="2639541" cy="2067508"/>
          </a:xfrm>
        </p:grpSpPr>
        <p:grpSp>
          <p:nvGrpSpPr>
            <p:cNvPr id="69" name="Group 68"/>
            <p:cNvGrpSpPr/>
            <p:nvPr/>
          </p:nvGrpSpPr>
          <p:grpSpPr>
            <a:xfrm>
              <a:off x="2945626" y="1952192"/>
              <a:ext cx="2639541" cy="2067508"/>
              <a:chOff x="1229292" y="3478506"/>
              <a:chExt cx="1347934" cy="1055814"/>
            </a:xfrm>
          </p:grpSpPr>
          <p:sp>
            <p:nvSpPr>
              <p:cNvPr id="70" name="Diamond 69"/>
              <p:cNvSpPr/>
              <p:nvPr/>
            </p:nvSpPr>
            <p:spPr>
              <a:xfrm>
                <a:off x="1229292"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Diamond 70"/>
              <p:cNvSpPr/>
              <p:nvPr/>
            </p:nvSpPr>
            <p:spPr>
              <a:xfrm>
                <a:off x="1566276" y="3478506"/>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Diamond 71"/>
              <p:cNvSpPr/>
              <p:nvPr/>
            </p:nvSpPr>
            <p:spPr>
              <a:xfrm>
                <a:off x="1566276" y="3922912"/>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Diamond 72"/>
              <p:cNvSpPr/>
              <p:nvPr/>
            </p:nvSpPr>
            <p:spPr>
              <a:xfrm>
                <a:off x="1903259"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Parallelogram 73"/>
              <p:cNvSpPr/>
              <p:nvPr/>
            </p:nvSpPr>
            <p:spPr>
              <a:xfrm rot="5400000">
                <a:off x="1540199" y="4171193"/>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Parallelogram 74"/>
              <p:cNvSpPr/>
              <p:nvPr/>
            </p:nvSpPr>
            <p:spPr>
              <a:xfrm rot="5400000">
                <a:off x="1203220" y="3952227"/>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Parallelogram 75"/>
              <p:cNvSpPr/>
              <p:nvPr/>
            </p:nvSpPr>
            <p:spPr>
              <a:xfrm rot="16200000" flipV="1">
                <a:off x="2214171" y="3952225"/>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Parallelogram 76"/>
              <p:cNvSpPr/>
              <p:nvPr/>
            </p:nvSpPr>
            <p:spPr>
              <a:xfrm rot="16200000" flipV="1">
                <a:off x="1877188" y="4171265"/>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Diamond 77"/>
            <p:cNvSpPr/>
            <p:nvPr/>
          </p:nvSpPr>
          <p:spPr>
            <a:xfrm>
              <a:off x="3815285" y="2090510"/>
              <a:ext cx="900226" cy="593600"/>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Diamond 78"/>
            <p:cNvSpPr/>
            <p:nvPr/>
          </p:nvSpPr>
          <p:spPr>
            <a:xfrm>
              <a:off x="4475170" y="2525631"/>
              <a:ext cx="900226" cy="593600"/>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Diamond 79"/>
            <p:cNvSpPr/>
            <p:nvPr/>
          </p:nvSpPr>
          <p:spPr>
            <a:xfrm>
              <a:off x="3815285" y="2960754"/>
              <a:ext cx="900226" cy="593600"/>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Diamond 80"/>
            <p:cNvSpPr/>
            <p:nvPr/>
          </p:nvSpPr>
          <p:spPr>
            <a:xfrm>
              <a:off x="3155399" y="2525635"/>
              <a:ext cx="900226" cy="593600"/>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3" name="Rectangle 82"/>
          <p:cNvSpPr/>
          <p:nvPr/>
        </p:nvSpPr>
        <p:spPr>
          <a:xfrm>
            <a:off x="0" y="480060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a:off x="5474732" y="2104583"/>
            <a:ext cx="2639541" cy="2067367"/>
            <a:chOff x="2945626" y="1952192"/>
            <a:chExt cx="2639541" cy="2067367"/>
          </a:xfrm>
        </p:grpSpPr>
        <p:grpSp>
          <p:nvGrpSpPr>
            <p:cNvPr id="86" name="Group 85"/>
            <p:cNvGrpSpPr/>
            <p:nvPr/>
          </p:nvGrpSpPr>
          <p:grpSpPr>
            <a:xfrm>
              <a:off x="2945626" y="1952192"/>
              <a:ext cx="2639541" cy="2067367"/>
              <a:chOff x="1229292" y="3478506"/>
              <a:chExt cx="1347934" cy="1055742"/>
            </a:xfrm>
          </p:grpSpPr>
          <p:sp>
            <p:nvSpPr>
              <p:cNvPr id="91" name="Diamond 90"/>
              <p:cNvSpPr/>
              <p:nvPr/>
            </p:nvSpPr>
            <p:spPr>
              <a:xfrm>
                <a:off x="1229292"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Diamond 91"/>
              <p:cNvSpPr/>
              <p:nvPr/>
            </p:nvSpPr>
            <p:spPr>
              <a:xfrm>
                <a:off x="1566276" y="3478506"/>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Diamond 92"/>
              <p:cNvSpPr/>
              <p:nvPr/>
            </p:nvSpPr>
            <p:spPr>
              <a:xfrm>
                <a:off x="1566276" y="3922912"/>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Diamond 93"/>
              <p:cNvSpPr/>
              <p:nvPr/>
            </p:nvSpPr>
            <p:spPr>
              <a:xfrm>
                <a:off x="1903259"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Parallelogram 94"/>
              <p:cNvSpPr/>
              <p:nvPr/>
            </p:nvSpPr>
            <p:spPr>
              <a:xfrm rot="5400000">
                <a:off x="1540199" y="4171193"/>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Parallelogram 95"/>
              <p:cNvSpPr/>
              <p:nvPr/>
            </p:nvSpPr>
            <p:spPr>
              <a:xfrm rot="5400000">
                <a:off x="1203220" y="3954173"/>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Parallelogram 96"/>
              <p:cNvSpPr/>
              <p:nvPr/>
            </p:nvSpPr>
            <p:spPr>
              <a:xfrm rot="16200000" flipV="1">
                <a:off x="2214171" y="3953522"/>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Parallelogram 97"/>
              <p:cNvSpPr/>
              <p:nvPr/>
            </p:nvSpPr>
            <p:spPr>
              <a:xfrm rot="16200000" flipV="1">
                <a:off x="1877188" y="4171191"/>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 name="Diamond 86"/>
            <p:cNvSpPr/>
            <p:nvPr/>
          </p:nvSpPr>
          <p:spPr>
            <a:xfrm>
              <a:off x="4055626" y="2248988"/>
              <a:ext cx="419544" cy="276644"/>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Diamond 87"/>
            <p:cNvSpPr/>
            <p:nvPr/>
          </p:nvSpPr>
          <p:spPr>
            <a:xfrm>
              <a:off x="4715511" y="2684109"/>
              <a:ext cx="419544" cy="276644"/>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Diamond 88"/>
            <p:cNvSpPr/>
            <p:nvPr/>
          </p:nvSpPr>
          <p:spPr>
            <a:xfrm>
              <a:off x="4055626" y="3119232"/>
              <a:ext cx="419544" cy="276644"/>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Diamond 89"/>
            <p:cNvSpPr/>
            <p:nvPr/>
          </p:nvSpPr>
          <p:spPr>
            <a:xfrm>
              <a:off x="3395740" y="2684113"/>
              <a:ext cx="419544" cy="276644"/>
            </a:xfrm>
            <a:prstGeom prst="diamond">
              <a:avLst/>
            </a:prstGeom>
            <a:solidFill>
              <a:schemeClr val="bg1">
                <a:lumMod val="9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Not Equal 12"/>
          <p:cNvSpPr/>
          <p:nvPr/>
        </p:nvSpPr>
        <p:spPr>
          <a:xfrm>
            <a:off x="4340225" y="2910844"/>
            <a:ext cx="463550" cy="360782"/>
          </a:xfrm>
          <a:prstGeom prst="mathNotEqual">
            <a:avLst>
              <a:gd name="adj1" fmla="val 12080"/>
              <a:gd name="adj2" fmla="val 6600000"/>
              <a:gd name="adj3" fmla="val 11760"/>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1029710" y="4324008"/>
            <a:ext cx="263956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Large sensing area</a:t>
            </a:r>
            <a:endParaRPr lang="en-US" sz="2000" dirty="0">
              <a:solidFill>
                <a:schemeClr val="bg1"/>
              </a:solidFill>
              <a:latin typeface="Franklin Gothic Book" panose="020B0503020102020204" pitchFamily="34" charset="0"/>
            </a:endParaRPr>
          </a:p>
        </p:txBody>
      </p:sp>
      <p:sp>
        <p:nvSpPr>
          <p:cNvPr id="35" name="TextBox 34"/>
          <p:cNvSpPr txBox="1"/>
          <p:nvPr/>
        </p:nvSpPr>
        <p:spPr>
          <a:xfrm>
            <a:off x="5474712" y="4321004"/>
            <a:ext cx="263956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Small sensing area</a:t>
            </a:r>
            <a:endParaRPr lang="en-US" sz="20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698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Photosensor </a:t>
            </a:r>
            <a:r>
              <a:rPr lang="en-US" dirty="0" smtClean="0"/>
              <a:t>Model</a:t>
            </a:r>
            <a:endParaRPr lang="en-US" dirty="0"/>
          </a:p>
        </p:txBody>
      </p:sp>
      <p:sp>
        <p:nvSpPr>
          <p:cNvPr id="11" name="Content Placeholder 10"/>
          <p:cNvSpPr>
            <a:spLocks noGrp="1"/>
          </p:cNvSpPr>
          <p:nvPr>
            <p:ph idx="1"/>
          </p:nvPr>
        </p:nvSpPr>
        <p:spPr/>
        <p:txBody>
          <a:bodyPr/>
          <a:lstStyle/>
          <a:p>
            <a:pPr marL="0" indent="0" algn="ctr">
              <a:buNone/>
            </a:pPr>
            <a:r>
              <a:rPr lang="en-US" dirty="0" smtClean="0"/>
              <a:t>Non-uniform Angular Sensitivity</a:t>
            </a:r>
            <a:endParaRPr lang="en-US" dirty="0"/>
          </a:p>
        </p:txBody>
      </p:sp>
      <p:grpSp>
        <p:nvGrpSpPr>
          <p:cNvPr id="69" name="Group 68"/>
          <p:cNvGrpSpPr/>
          <p:nvPr/>
        </p:nvGrpSpPr>
        <p:grpSpPr>
          <a:xfrm>
            <a:off x="1029730" y="2104583"/>
            <a:ext cx="2639541" cy="2067508"/>
            <a:chOff x="1229292" y="3478506"/>
            <a:chExt cx="1347934" cy="1055814"/>
          </a:xfrm>
          <a:effectLst/>
        </p:grpSpPr>
        <p:sp>
          <p:nvSpPr>
            <p:cNvPr id="70" name="Diamond 69"/>
            <p:cNvSpPr/>
            <p:nvPr/>
          </p:nvSpPr>
          <p:spPr>
            <a:xfrm>
              <a:off x="1229292"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Diamond 70"/>
            <p:cNvSpPr/>
            <p:nvPr/>
          </p:nvSpPr>
          <p:spPr>
            <a:xfrm>
              <a:off x="1566276" y="3478506"/>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Diamond 71"/>
            <p:cNvSpPr/>
            <p:nvPr/>
          </p:nvSpPr>
          <p:spPr>
            <a:xfrm>
              <a:off x="1566276" y="3922912"/>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Diamond 72"/>
            <p:cNvSpPr/>
            <p:nvPr/>
          </p:nvSpPr>
          <p:spPr>
            <a:xfrm>
              <a:off x="1903259"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Parallelogram 73"/>
            <p:cNvSpPr/>
            <p:nvPr/>
          </p:nvSpPr>
          <p:spPr>
            <a:xfrm rot="5400000">
              <a:off x="1540199" y="4171193"/>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Parallelogram 74"/>
            <p:cNvSpPr/>
            <p:nvPr/>
          </p:nvSpPr>
          <p:spPr>
            <a:xfrm rot="5400000">
              <a:off x="1203220" y="3952227"/>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Parallelogram 75"/>
            <p:cNvSpPr/>
            <p:nvPr/>
          </p:nvSpPr>
          <p:spPr>
            <a:xfrm rot="16200000" flipV="1">
              <a:off x="2214171" y="3952225"/>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Parallelogram 76"/>
            <p:cNvSpPr/>
            <p:nvPr/>
          </p:nvSpPr>
          <p:spPr>
            <a:xfrm rot="16200000" flipV="1">
              <a:off x="1877188" y="4171265"/>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3" name="Rectangle 82"/>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1247536" y="2104272"/>
            <a:ext cx="2203929" cy="1741104"/>
            <a:chOff x="1247536" y="2104272"/>
            <a:chExt cx="2203929" cy="1741104"/>
          </a:xfrm>
          <a:effectLst/>
        </p:grpSpPr>
        <p:grpSp>
          <p:nvGrpSpPr>
            <p:cNvPr id="4" name="Group 3"/>
            <p:cNvGrpSpPr/>
            <p:nvPr/>
          </p:nvGrpSpPr>
          <p:grpSpPr>
            <a:xfrm>
              <a:off x="1247536" y="2539547"/>
              <a:ext cx="884160" cy="870550"/>
              <a:chOff x="-561304" y="6445250"/>
              <a:chExt cx="3987800" cy="3926414"/>
            </a:xfrm>
          </p:grpSpPr>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482602" y="6504515"/>
                <a:ext cx="3821930" cy="3867149"/>
                <a:chOff x="-482602" y="6504515"/>
                <a:chExt cx="3821930" cy="3867149"/>
              </a:xfrm>
              <a:effectLst/>
            </p:grpSpPr>
            <p:sp>
              <p:nvSpPr>
                <p:cNvPr id="2" name="Arc 1"/>
                <p:cNvSpPr/>
                <p:nvPr/>
              </p:nvSpPr>
              <p:spPr>
                <a:xfrm rot="16200000">
                  <a:off x="-505212" y="6527125"/>
                  <a:ext cx="3867149" cy="3821930"/>
                </a:xfrm>
                <a:prstGeom prst="arc">
                  <a:avLst>
                    <a:gd name="adj1" fmla="val 16200000"/>
                    <a:gd name="adj2" fmla="val 5399999"/>
                  </a:avLst>
                </a:prstGeom>
                <a:ln w="28575" cap="rnd">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Oval 39"/>
                <p:cNvSpPr/>
                <p:nvPr/>
              </p:nvSpPr>
              <p:spPr>
                <a:xfrm>
                  <a:off x="-474136" y="7891242"/>
                  <a:ext cx="3813460" cy="1146618"/>
                </a:xfrm>
                <a:prstGeom prst="ellipse">
                  <a:avLst/>
                </a:prstGeom>
                <a:solidFill>
                  <a:srgbClr val="000000"/>
                </a:solid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1" name="Group 50"/>
            <p:cNvGrpSpPr/>
            <p:nvPr/>
          </p:nvGrpSpPr>
          <p:grpSpPr>
            <a:xfrm>
              <a:off x="1907422" y="2104272"/>
              <a:ext cx="884160" cy="870550"/>
              <a:chOff x="-561305" y="6445250"/>
              <a:chExt cx="3987801" cy="3926413"/>
            </a:xfrm>
          </p:grpSpPr>
          <p:pic>
            <p:nvPicPr>
              <p:cNvPr id="52"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5" y="6445250"/>
                <a:ext cx="3987801" cy="201930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53" name="Group 52"/>
              <p:cNvGrpSpPr/>
              <p:nvPr/>
            </p:nvGrpSpPr>
            <p:grpSpPr>
              <a:xfrm>
                <a:off x="-482601" y="6504514"/>
                <a:ext cx="3821930" cy="3867149"/>
                <a:chOff x="-482601" y="6504514"/>
                <a:chExt cx="3821930" cy="3867149"/>
              </a:xfrm>
              <a:effectLst/>
            </p:grpSpPr>
            <p:sp>
              <p:nvSpPr>
                <p:cNvPr id="54" name="Arc 53"/>
                <p:cNvSpPr/>
                <p:nvPr/>
              </p:nvSpPr>
              <p:spPr>
                <a:xfrm rot="16200000">
                  <a:off x="-505211" y="6527124"/>
                  <a:ext cx="3867149" cy="3821930"/>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Oval 54"/>
                <p:cNvSpPr/>
                <p:nvPr/>
              </p:nvSpPr>
              <p:spPr>
                <a:xfrm>
                  <a:off x="-474136" y="7891242"/>
                  <a:ext cx="3813460" cy="1146618"/>
                </a:xfrm>
                <a:prstGeom prst="ellipse">
                  <a:avLst/>
                </a:prstGeom>
                <a:solidFill>
                  <a:srgbClr val="000000"/>
                </a:solid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a:off x="2567305" y="2552686"/>
              <a:ext cx="884160" cy="870550"/>
              <a:chOff x="-561304" y="6445250"/>
              <a:chExt cx="3987800" cy="3926414"/>
            </a:xfrm>
          </p:grpSpPr>
          <p:pic>
            <p:nvPicPr>
              <p:cNvPr id="57"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58" name="Group 57"/>
              <p:cNvGrpSpPr/>
              <p:nvPr/>
            </p:nvGrpSpPr>
            <p:grpSpPr>
              <a:xfrm>
                <a:off x="-482602" y="6504515"/>
                <a:ext cx="3821930" cy="3867149"/>
                <a:chOff x="-482602" y="6504515"/>
                <a:chExt cx="3821930" cy="3867149"/>
              </a:xfrm>
              <a:effectLst/>
            </p:grpSpPr>
            <p:sp>
              <p:nvSpPr>
                <p:cNvPr id="59" name="Arc 58"/>
                <p:cNvSpPr/>
                <p:nvPr/>
              </p:nvSpPr>
              <p:spPr>
                <a:xfrm rot="16200000">
                  <a:off x="-505212" y="6527125"/>
                  <a:ext cx="3867149" cy="3821930"/>
                </a:xfrm>
                <a:prstGeom prst="arc">
                  <a:avLst>
                    <a:gd name="adj1" fmla="val 16200000"/>
                    <a:gd name="adj2" fmla="val 5399999"/>
                  </a:avLst>
                </a:prstGeom>
                <a:ln w="28575" cap="rnd">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Oval 59"/>
                <p:cNvSpPr/>
                <p:nvPr/>
              </p:nvSpPr>
              <p:spPr>
                <a:xfrm>
                  <a:off x="-474136" y="7891242"/>
                  <a:ext cx="3813460" cy="1146618"/>
                </a:xfrm>
                <a:prstGeom prst="ellipse">
                  <a:avLst/>
                </a:prstGeom>
                <a:solidFill>
                  <a:srgbClr val="000000"/>
                </a:solid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1" name="Group 60"/>
            <p:cNvGrpSpPr/>
            <p:nvPr/>
          </p:nvGrpSpPr>
          <p:grpSpPr>
            <a:xfrm>
              <a:off x="1907422" y="2974826"/>
              <a:ext cx="884160" cy="870550"/>
              <a:chOff x="-561304" y="6445250"/>
              <a:chExt cx="3987800" cy="3926414"/>
            </a:xfrm>
          </p:grpSpPr>
          <p:pic>
            <p:nvPicPr>
              <p:cNvPr id="62"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63" name="Group 62"/>
              <p:cNvGrpSpPr/>
              <p:nvPr/>
            </p:nvGrpSpPr>
            <p:grpSpPr>
              <a:xfrm>
                <a:off x="-482602" y="6504515"/>
                <a:ext cx="3821930" cy="3867149"/>
                <a:chOff x="-482602" y="6504515"/>
                <a:chExt cx="3821930" cy="3867149"/>
              </a:xfrm>
              <a:effectLst/>
            </p:grpSpPr>
            <p:sp>
              <p:nvSpPr>
                <p:cNvPr id="64" name="Arc 63"/>
                <p:cNvSpPr/>
                <p:nvPr/>
              </p:nvSpPr>
              <p:spPr>
                <a:xfrm rot="16200000">
                  <a:off x="-505212" y="6527125"/>
                  <a:ext cx="3867149" cy="3821930"/>
                </a:xfrm>
                <a:prstGeom prst="arc">
                  <a:avLst>
                    <a:gd name="adj1" fmla="val 16200000"/>
                    <a:gd name="adj2" fmla="val 5399999"/>
                  </a:avLst>
                </a:prstGeom>
                <a:ln w="28575" cap="rnd">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Oval 64"/>
                <p:cNvSpPr/>
                <p:nvPr/>
              </p:nvSpPr>
              <p:spPr>
                <a:xfrm>
                  <a:off x="-474136" y="7891242"/>
                  <a:ext cx="3813460" cy="1146618"/>
                </a:xfrm>
                <a:prstGeom prst="ellipse">
                  <a:avLst/>
                </a:prstGeom>
                <a:solidFill>
                  <a:srgbClr val="000000"/>
                </a:solid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19" name="Not Equal 118"/>
          <p:cNvSpPr/>
          <p:nvPr/>
        </p:nvSpPr>
        <p:spPr>
          <a:xfrm>
            <a:off x="4340225" y="2910844"/>
            <a:ext cx="463550" cy="360782"/>
          </a:xfrm>
          <a:prstGeom prst="mathNotEqual">
            <a:avLst>
              <a:gd name="adj1" fmla="val 12080"/>
              <a:gd name="adj2" fmla="val 6600000"/>
              <a:gd name="adj3" fmla="val 1176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5474732" y="2104583"/>
            <a:ext cx="2639541" cy="2067367"/>
            <a:chOff x="5474732" y="2104583"/>
            <a:chExt cx="2639541" cy="2067367"/>
          </a:xfrm>
        </p:grpSpPr>
        <p:grpSp>
          <p:nvGrpSpPr>
            <p:cNvPr id="86" name="Group 85"/>
            <p:cNvGrpSpPr/>
            <p:nvPr/>
          </p:nvGrpSpPr>
          <p:grpSpPr>
            <a:xfrm>
              <a:off x="5474732" y="2104583"/>
              <a:ext cx="2639541" cy="2067367"/>
              <a:chOff x="1229292" y="3478506"/>
              <a:chExt cx="1347934" cy="1055742"/>
            </a:xfrm>
            <a:effectLst/>
          </p:grpSpPr>
          <p:sp>
            <p:nvSpPr>
              <p:cNvPr id="91" name="Diamond 90"/>
              <p:cNvSpPr/>
              <p:nvPr/>
            </p:nvSpPr>
            <p:spPr>
              <a:xfrm>
                <a:off x="1229292"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Diamond 91"/>
              <p:cNvSpPr/>
              <p:nvPr/>
            </p:nvSpPr>
            <p:spPr>
              <a:xfrm>
                <a:off x="1566276" y="3478506"/>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Diamond 92"/>
              <p:cNvSpPr/>
              <p:nvPr/>
            </p:nvSpPr>
            <p:spPr>
              <a:xfrm>
                <a:off x="1566276" y="3922912"/>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Diamond 93"/>
              <p:cNvSpPr/>
              <p:nvPr/>
            </p:nvSpPr>
            <p:spPr>
              <a:xfrm>
                <a:off x="1903259" y="3700709"/>
                <a:ext cx="673967" cy="444407"/>
              </a:xfrm>
              <a:prstGeom prst="diamond">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Parallelogram 94"/>
              <p:cNvSpPr/>
              <p:nvPr/>
            </p:nvSpPr>
            <p:spPr>
              <a:xfrm rot="5400000">
                <a:off x="1540199" y="4171193"/>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Parallelogram 95"/>
              <p:cNvSpPr/>
              <p:nvPr/>
            </p:nvSpPr>
            <p:spPr>
              <a:xfrm rot="5400000">
                <a:off x="1203220" y="3953900"/>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Parallelogram 96"/>
              <p:cNvSpPr/>
              <p:nvPr/>
            </p:nvSpPr>
            <p:spPr>
              <a:xfrm rot="16200000" flipV="1">
                <a:off x="2214171" y="3954979"/>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Parallelogram 97"/>
              <p:cNvSpPr/>
              <p:nvPr/>
            </p:nvSpPr>
            <p:spPr>
              <a:xfrm rot="16200000" flipV="1">
                <a:off x="1877188" y="4171191"/>
                <a:ext cx="389127" cy="336983"/>
              </a:xfrm>
              <a:prstGeom prst="parallelogram">
                <a:avLst>
                  <a:gd name="adj" fmla="val 64684"/>
                </a:avLst>
              </a:prstGeom>
              <a:solidFill>
                <a:srgbClr val="000000"/>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351020" y="2111776"/>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47" name="Arc 46"/>
            <p:cNvSpPr/>
            <p:nvPr/>
          </p:nvSpPr>
          <p:spPr>
            <a:xfrm rot="16200000">
              <a:off x="6366719" y="2127635"/>
              <a:ext cx="855568" cy="850075"/>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Oval 47"/>
            <p:cNvSpPr/>
            <p:nvPr/>
          </p:nvSpPr>
          <p:spPr>
            <a:xfrm>
              <a:off x="6371349" y="2430452"/>
              <a:ext cx="848191" cy="256148"/>
            </a:xfrm>
            <a:prstGeom prst="ellipse">
              <a:avLst/>
            </a:prstGeom>
            <a:solidFill>
              <a:srgbClr val="000000"/>
            </a:solid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5691560" y="2539547"/>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07" name="Arc 106"/>
            <p:cNvSpPr/>
            <p:nvPr/>
          </p:nvSpPr>
          <p:spPr>
            <a:xfrm rot="16200000">
              <a:off x="5707259" y="2555406"/>
              <a:ext cx="855568" cy="850075"/>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Oval 107"/>
            <p:cNvSpPr/>
            <p:nvPr/>
          </p:nvSpPr>
          <p:spPr>
            <a:xfrm>
              <a:off x="5711889" y="2858223"/>
              <a:ext cx="848191" cy="256148"/>
            </a:xfrm>
            <a:prstGeom prst="ellipse">
              <a:avLst/>
            </a:prstGeom>
            <a:solidFill>
              <a:srgbClr val="000000"/>
            </a:solid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5"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7010904" y="2539547"/>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17" name="Arc 116"/>
            <p:cNvSpPr/>
            <p:nvPr/>
          </p:nvSpPr>
          <p:spPr>
            <a:xfrm rot="16200000">
              <a:off x="7026603" y="2555406"/>
              <a:ext cx="855568" cy="850075"/>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Oval 117"/>
            <p:cNvSpPr/>
            <p:nvPr/>
          </p:nvSpPr>
          <p:spPr>
            <a:xfrm>
              <a:off x="7031233" y="2858223"/>
              <a:ext cx="848191" cy="256148"/>
            </a:xfrm>
            <a:prstGeom prst="ellipse">
              <a:avLst/>
            </a:prstGeom>
            <a:solidFill>
              <a:srgbClr val="000000"/>
            </a:solid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6351960" y="2988197"/>
              <a:ext cx="886968" cy="868681"/>
              <a:chOff x="6351960" y="2920619"/>
              <a:chExt cx="886968" cy="868681"/>
            </a:xfrm>
            <a:effectLst/>
          </p:grpSpPr>
          <p:pic>
            <p:nvPicPr>
              <p:cNvPr id="110"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351960" y="2920619"/>
                <a:ext cx="886968" cy="446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12" name="Arc 111"/>
              <p:cNvSpPr/>
              <p:nvPr/>
            </p:nvSpPr>
            <p:spPr>
              <a:xfrm rot="16200000">
                <a:off x="6367659" y="2936478"/>
                <a:ext cx="855568" cy="850075"/>
              </a:xfrm>
              <a:prstGeom prst="arc">
                <a:avLst>
                  <a:gd name="adj1" fmla="val 16200000"/>
                  <a:gd name="adj2" fmla="val 5399999"/>
                </a:avLst>
              </a:prstGeom>
              <a:ln w="28575" cap="rnd">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Oval 119"/>
              <p:cNvSpPr/>
              <p:nvPr/>
            </p:nvSpPr>
            <p:spPr>
              <a:xfrm>
                <a:off x="6371751" y="3234403"/>
                <a:ext cx="845506" cy="254224"/>
              </a:xfrm>
              <a:prstGeom prst="ellipse">
                <a:avLst/>
              </a:prstGeom>
              <a:no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6" name="TextBox 65"/>
          <p:cNvSpPr txBox="1"/>
          <p:nvPr/>
        </p:nvSpPr>
        <p:spPr>
          <a:xfrm>
            <a:off x="1029710" y="4324008"/>
            <a:ext cx="2639562"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Uniform sensitivity</a:t>
            </a:r>
          </a:p>
          <a:p>
            <a:pPr algn="ctr"/>
            <a:r>
              <a:rPr lang="en-US" sz="2000" dirty="0" smtClean="0">
                <a:solidFill>
                  <a:schemeClr val="bg1"/>
                </a:solidFill>
                <a:latin typeface="Franklin Gothic Book" panose="020B0503020102020204" pitchFamily="34" charset="0"/>
              </a:rPr>
              <a:t>(diffuse)</a:t>
            </a:r>
            <a:endParaRPr lang="en-US" sz="2000" dirty="0">
              <a:solidFill>
                <a:schemeClr val="bg1"/>
              </a:solidFill>
              <a:latin typeface="Franklin Gothic Book" panose="020B0503020102020204" pitchFamily="34" charset="0"/>
            </a:endParaRPr>
          </a:p>
        </p:txBody>
      </p:sp>
      <p:sp>
        <p:nvSpPr>
          <p:cNvPr id="67" name="TextBox 66"/>
          <p:cNvSpPr txBox="1"/>
          <p:nvPr/>
        </p:nvSpPr>
        <p:spPr>
          <a:xfrm>
            <a:off x="5474712" y="4321004"/>
            <a:ext cx="2639562" cy="707886"/>
          </a:xfrm>
          <a:prstGeom prst="rect">
            <a:avLst/>
          </a:prstGeom>
          <a:noFill/>
        </p:spPr>
        <p:txBody>
          <a:bodyPr wrap="square" rtlCol="0">
            <a:spAutoFit/>
          </a:bodyPr>
          <a:lstStyle/>
          <a:p>
            <a:pPr algn="ctr"/>
            <a:r>
              <a:rPr lang="en-US" sz="2000" dirty="0">
                <a:solidFill>
                  <a:schemeClr val="bg1"/>
                </a:solidFill>
                <a:latin typeface="Franklin Gothic Book" panose="020B0503020102020204" pitchFamily="34" charset="0"/>
              </a:rPr>
              <a:t>Picky </a:t>
            </a:r>
            <a:r>
              <a:rPr lang="en-US" sz="2000" dirty="0" smtClean="0">
                <a:solidFill>
                  <a:schemeClr val="bg1"/>
                </a:solidFill>
                <a:latin typeface="Franklin Gothic Book" panose="020B0503020102020204" pitchFamily="34" charset="0"/>
              </a:rPr>
              <a:t>sensitivity</a:t>
            </a:r>
          </a:p>
          <a:p>
            <a:pPr algn="ctr"/>
            <a:r>
              <a:rPr lang="en-US" sz="2000" dirty="0" smtClean="0">
                <a:solidFill>
                  <a:schemeClr val="bg1"/>
                </a:solidFill>
                <a:latin typeface="Franklin Gothic Book" panose="020B0503020102020204" pitchFamily="34" charset="0"/>
              </a:rPr>
              <a:t>(glossy)</a:t>
            </a:r>
            <a:endParaRPr lang="en-US" sz="20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718301513"/>
      </p:ext>
    </p:extLst>
  </p:cSld>
  <p:clrMapOvr>
    <a:masterClrMapping/>
  </p:clrMapOvr>
  <p:transition spd="slow">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 name="Group 360"/>
          <p:cNvGrpSpPr/>
          <p:nvPr/>
        </p:nvGrpSpPr>
        <p:grpSpPr>
          <a:xfrm rot="16200000">
            <a:off x="3012861" y="1979699"/>
            <a:ext cx="551926" cy="543429"/>
            <a:chOff x="-561304" y="6445250"/>
            <a:chExt cx="3987800" cy="3926407"/>
          </a:xfrm>
          <a:effectLst/>
        </p:grpSpPr>
        <p:pic>
          <p:nvPicPr>
            <p:cNvPr id="362"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64" name="Arc 363"/>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6" name="Group 375"/>
          <p:cNvGrpSpPr/>
          <p:nvPr/>
        </p:nvGrpSpPr>
        <p:grpSpPr>
          <a:xfrm rot="16200000">
            <a:off x="3005098" y="2585985"/>
            <a:ext cx="551926" cy="543429"/>
            <a:chOff x="-561304" y="6445250"/>
            <a:chExt cx="3987800" cy="3926407"/>
          </a:xfrm>
          <a:effectLst/>
        </p:grpSpPr>
        <p:pic>
          <p:nvPicPr>
            <p:cNvPr id="377"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78" name="Arc 377"/>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9" name="Group 378"/>
          <p:cNvGrpSpPr/>
          <p:nvPr/>
        </p:nvGrpSpPr>
        <p:grpSpPr>
          <a:xfrm rot="16200000">
            <a:off x="3005099" y="3210940"/>
            <a:ext cx="551926" cy="543429"/>
            <a:chOff x="-561304" y="6445250"/>
            <a:chExt cx="3987800" cy="3926407"/>
          </a:xfrm>
          <a:effectLst/>
        </p:grpSpPr>
        <p:pic>
          <p:nvPicPr>
            <p:cNvPr id="380"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81" name="Arc 380"/>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3" name="Group 62"/>
          <p:cNvGrpSpPr/>
          <p:nvPr/>
        </p:nvGrpSpPr>
        <p:grpSpPr>
          <a:xfrm>
            <a:off x="1079288" y="1327987"/>
            <a:ext cx="1151203" cy="3078107"/>
            <a:chOff x="4461230" y="1573045"/>
            <a:chExt cx="787961" cy="1040037"/>
          </a:xfrm>
        </p:grpSpPr>
        <p:grpSp>
          <p:nvGrpSpPr>
            <p:cNvPr id="64" name="Group 63"/>
            <p:cNvGrpSpPr/>
            <p:nvPr/>
          </p:nvGrpSpPr>
          <p:grpSpPr>
            <a:xfrm>
              <a:off x="4504971" y="1573045"/>
              <a:ext cx="744220" cy="612887"/>
              <a:chOff x="1290950" y="2203651"/>
              <a:chExt cx="744220" cy="566863"/>
            </a:xfrm>
          </p:grpSpPr>
          <p:cxnSp>
            <p:nvCxnSpPr>
              <p:cNvPr id="85" name="Straight Arrow Connector 84"/>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473757" y="1658820"/>
              <a:ext cx="744220" cy="612887"/>
              <a:chOff x="1290950" y="2203651"/>
              <a:chExt cx="744220" cy="566863"/>
            </a:xfrm>
          </p:grpSpPr>
          <p:cxnSp>
            <p:nvCxnSpPr>
              <p:cNvPr id="82" name="Straight Arrow Connector 81"/>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461230" y="1755657"/>
              <a:ext cx="744220" cy="612887"/>
              <a:chOff x="1290950" y="2203651"/>
              <a:chExt cx="744220" cy="566863"/>
            </a:xfrm>
          </p:grpSpPr>
          <p:cxnSp>
            <p:nvCxnSpPr>
              <p:cNvPr id="79" name="Straight Arrow Connector 78"/>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4461230" y="1832924"/>
              <a:ext cx="744220" cy="612887"/>
              <a:chOff x="1290950" y="2203651"/>
              <a:chExt cx="744220" cy="566863"/>
            </a:xfrm>
          </p:grpSpPr>
          <p:cxnSp>
            <p:nvCxnSpPr>
              <p:cNvPr id="76" name="Straight Arrow Connector 75"/>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4473757" y="1916777"/>
              <a:ext cx="744220" cy="612887"/>
              <a:chOff x="1290950" y="2203651"/>
              <a:chExt cx="744220" cy="566863"/>
            </a:xfrm>
          </p:grpSpPr>
          <p:cxnSp>
            <p:nvCxnSpPr>
              <p:cNvPr id="73" name="Straight Arrow Connector 72"/>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489971" y="2000195"/>
              <a:ext cx="744220" cy="612887"/>
              <a:chOff x="1290950" y="2203651"/>
              <a:chExt cx="744220" cy="566863"/>
            </a:xfrm>
          </p:grpSpPr>
          <p:cxnSp>
            <p:nvCxnSpPr>
              <p:cNvPr id="70" name="Straight Arrow Connector 69"/>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0" name="Group 29"/>
          <p:cNvGrpSpPr/>
          <p:nvPr/>
        </p:nvGrpSpPr>
        <p:grpSpPr>
          <a:xfrm>
            <a:off x="2184126" y="1962872"/>
            <a:ext cx="463850" cy="1846867"/>
            <a:chOff x="4305300" y="634999"/>
            <a:chExt cx="160867" cy="254001"/>
          </a:xfrm>
          <a:solidFill>
            <a:srgbClr val="000000"/>
          </a:solidFill>
        </p:grpSpPr>
        <p:sp>
          <p:nvSpPr>
            <p:cNvPr id="34" name="Oval 33"/>
            <p:cNvSpPr/>
            <p:nvPr/>
          </p:nvSpPr>
          <p:spPr>
            <a:xfrm>
              <a:off x="4305300" y="635000"/>
              <a:ext cx="152400" cy="254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2"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88" name="Group 87"/>
          <p:cNvGrpSpPr/>
          <p:nvPr/>
        </p:nvGrpSpPr>
        <p:grpSpPr>
          <a:xfrm>
            <a:off x="2166586" y="2187719"/>
            <a:ext cx="1114476" cy="1294936"/>
            <a:chOff x="1530789" y="1863535"/>
            <a:chExt cx="762823" cy="437536"/>
          </a:xfrm>
        </p:grpSpPr>
        <p:grpSp>
          <p:nvGrpSpPr>
            <p:cNvPr id="89" name="Group 88"/>
            <p:cNvGrpSpPr/>
            <p:nvPr/>
          </p:nvGrpSpPr>
          <p:grpSpPr>
            <a:xfrm>
              <a:off x="1530789" y="1863535"/>
              <a:ext cx="762823" cy="437536"/>
              <a:chOff x="1530789" y="1863535"/>
              <a:chExt cx="762823" cy="437536"/>
            </a:xfrm>
          </p:grpSpPr>
          <p:cxnSp>
            <p:nvCxnSpPr>
              <p:cNvPr id="104" name="Straight Arrow Connector 103"/>
              <p:cNvCxnSpPr>
                <a:endCxn id="16" idx="1"/>
              </p:cNvCxnSpPr>
              <p:nvPr/>
            </p:nvCxnSpPr>
            <p:spPr>
              <a:xfrm>
                <a:off x="1574530" y="1863535"/>
                <a:ext cx="719082" cy="43753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29" idx="1"/>
              </p:cNvCxnSpPr>
              <p:nvPr/>
            </p:nvCxnSpPr>
            <p:spPr>
              <a:xfrm>
                <a:off x="1543316" y="1949310"/>
                <a:ext cx="750296" cy="351761"/>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endCxn id="16" idx="1"/>
              </p:cNvCxnSpPr>
              <p:nvPr/>
            </p:nvCxnSpPr>
            <p:spPr>
              <a:xfrm>
                <a:off x="1530789" y="2046149"/>
                <a:ext cx="762823" cy="254922"/>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endCxn id="16" idx="1"/>
              </p:cNvCxnSpPr>
              <p:nvPr/>
            </p:nvCxnSpPr>
            <p:spPr>
              <a:xfrm>
                <a:off x="1531310" y="2128162"/>
                <a:ext cx="762302" cy="172909"/>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endCxn id="29" idx="1"/>
              </p:cNvCxnSpPr>
              <p:nvPr/>
            </p:nvCxnSpPr>
            <p:spPr>
              <a:xfrm>
                <a:off x="1543837" y="2207267"/>
                <a:ext cx="749775" cy="93804"/>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endCxn id="29" idx="1"/>
              </p:cNvCxnSpPr>
              <p:nvPr/>
            </p:nvCxnSpPr>
            <p:spPr>
              <a:xfrm>
                <a:off x="1559530" y="2290687"/>
                <a:ext cx="734082" cy="10384"/>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1531310" y="1863535"/>
              <a:ext cx="762302" cy="427152"/>
              <a:chOff x="1531310" y="1863535"/>
              <a:chExt cx="762302" cy="427152"/>
            </a:xfrm>
          </p:grpSpPr>
          <p:cxnSp>
            <p:nvCxnSpPr>
              <p:cNvPr id="98" name="Straight Arrow Connector 97"/>
              <p:cNvCxnSpPr>
                <a:stCxn id="15" idx="1"/>
              </p:cNvCxnSpPr>
              <p:nvPr/>
            </p:nvCxnSpPr>
            <p:spPr>
              <a:xfrm flipH="1" flipV="1">
                <a:off x="1574530" y="1863535"/>
                <a:ext cx="719082" cy="229529"/>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28" idx="1"/>
              </p:cNvCxnSpPr>
              <p:nvPr/>
            </p:nvCxnSpPr>
            <p:spPr>
              <a:xfrm flipH="1" flipV="1">
                <a:off x="1543316" y="1949313"/>
                <a:ext cx="750295" cy="143751"/>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28" idx="1"/>
              </p:cNvCxnSpPr>
              <p:nvPr/>
            </p:nvCxnSpPr>
            <p:spPr>
              <a:xfrm flipH="1" flipV="1">
                <a:off x="1531310" y="2046147"/>
                <a:ext cx="762302" cy="46917"/>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15" idx="1"/>
              </p:cNvCxnSpPr>
              <p:nvPr/>
            </p:nvCxnSpPr>
            <p:spPr>
              <a:xfrm flipH="1">
                <a:off x="1531310" y="2093064"/>
                <a:ext cx="762302" cy="32127"/>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28" idx="1"/>
              </p:cNvCxnSpPr>
              <p:nvPr/>
            </p:nvCxnSpPr>
            <p:spPr>
              <a:xfrm flipH="1">
                <a:off x="1543316" y="2093064"/>
                <a:ext cx="750296" cy="114203"/>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28" idx="1"/>
              </p:cNvCxnSpPr>
              <p:nvPr/>
            </p:nvCxnSpPr>
            <p:spPr>
              <a:xfrm flipH="1">
                <a:off x="1559530" y="2093064"/>
                <a:ext cx="734082" cy="197623"/>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1530790" y="1863536"/>
              <a:ext cx="762822" cy="427151"/>
              <a:chOff x="1530790" y="1863536"/>
              <a:chExt cx="762822" cy="427151"/>
            </a:xfrm>
          </p:grpSpPr>
          <p:cxnSp>
            <p:nvCxnSpPr>
              <p:cNvPr id="92" name="Straight Arrow Connector 91"/>
              <p:cNvCxnSpPr>
                <a:stCxn id="27" idx="1"/>
              </p:cNvCxnSpPr>
              <p:nvPr/>
            </p:nvCxnSpPr>
            <p:spPr>
              <a:xfrm flipH="1" flipV="1">
                <a:off x="1575052" y="1863536"/>
                <a:ext cx="718560" cy="21520"/>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27" idx="1"/>
              </p:cNvCxnSpPr>
              <p:nvPr/>
            </p:nvCxnSpPr>
            <p:spPr>
              <a:xfrm flipH="1">
                <a:off x="1543316" y="1885056"/>
                <a:ext cx="750296" cy="64254"/>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14" idx="1"/>
              </p:cNvCxnSpPr>
              <p:nvPr/>
            </p:nvCxnSpPr>
            <p:spPr>
              <a:xfrm flipH="1">
                <a:off x="1531310" y="1885056"/>
                <a:ext cx="762302" cy="161094"/>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27" idx="1"/>
              </p:cNvCxnSpPr>
              <p:nvPr/>
            </p:nvCxnSpPr>
            <p:spPr>
              <a:xfrm flipH="1">
                <a:off x="1530790" y="1885056"/>
                <a:ext cx="762822" cy="240135"/>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27" idx="1"/>
              </p:cNvCxnSpPr>
              <p:nvPr/>
            </p:nvCxnSpPr>
            <p:spPr>
              <a:xfrm flipH="1">
                <a:off x="1543316" y="1885056"/>
                <a:ext cx="750296" cy="322291"/>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4" idx="1"/>
              </p:cNvCxnSpPr>
              <p:nvPr/>
            </p:nvCxnSpPr>
            <p:spPr>
              <a:xfrm flipH="1">
                <a:off x="1559530" y="1885056"/>
                <a:ext cx="734082" cy="405631"/>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6" name="Rectangle 115"/>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692316" y="1327987"/>
            <a:ext cx="512943" cy="3078106"/>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3" name="Group 172"/>
          <p:cNvGrpSpPr/>
          <p:nvPr/>
        </p:nvGrpSpPr>
        <p:grpSpPr>
          <a:xfrm>
            <a:off x="3299364" y="1943603"/>
            <a:ext cx="206100" cy="1846865"/>
            <a:chOff x="4671690" y="1458417"/>
            <a:chExt cx="141069" cy="423204"/>
          </a:xfrm>
        </p:grpSpPr>
        <p:sp>
          <p:nvSpPr>
            <p:cNvPr id="174" name="Rectangle 173"/>
            <p:cNvSpPr/>
            <p:nvPr/>
          </p:nvSpPr>
          <p:spPr>
            <a:xfrm>
              <a:off x="4671690" y="1458417"/>
              <a:ext cx="141069" cy="141068"/>
            </a:xfrm>
            <a:prstGeom prst="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75" name="Rectangle 174"/>
            <p:cNvSpPr/>
            <p:nvPr/>
          </p:nvSpPr>
          <p:spPr>
            <a:xfrm>
              <a:off x="4671690" y="1599485"/>
              <a:ext cx="141069" cy="141068"/>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76" name="Rectangle 175"/>
            <p:cNvSpPr/>
            <p:nvPr/>
          </p:nvSpPr>
          <p:spPr>
            <a:xfrm>
              <a:off x="4671690" y="1740553"/>
              <a:ext cx="141069" cy="141068"/>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111" name="Group 110"/>
          <p:cNvGrpSpPr/>
          <p:nvPr/>
        </p:nvGrpSpPr>
        <p:grpSpPr>
          <a:xfrm>
            <a:off x="3299364" y="1943603"/>
            <a:ext cx="206100" cy="1846865"/>
            <a:chOff x="4671690" y="1458417"/>
            <a:chExt cx="141069" cy="423204"/>
          </a:xfrm>
        </p:grpSpPr>
        <p:sp>
          <p:nvSpPr>
            <p:cNvPr id="112" name="Rectangle 111"/>
            <p:cNvSpPr/>
            <p:nvPr/>
          </p:nvSpPr>
          <p:spPr>
            <a:xfrm>
              <a:off x="4671690" y="1458417"/>
              <a:ext cx="141069" cy="141068"/>
            </a:xfrm>
            <a:prstGeom prst="rect">
              <a:avLst/>
            </a:prstGeom>
            <a:solidFill>
              <a:srgbClr val="0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13" name="Rectangle 112"/>
            <p:cNvSpPr/>
            <p:nvPr/>
          </p:nvSpPr>
          <p:spPr>
            <a:xfrm>
              <a:off x="4671690" y="1599485"/>
              <a:ext cx="141069" cy="141068"/>
            </a:xfrm>
            <a:prstGeom prst="rect">
              <a:avLst/>
            </a:prstGeom>
            <a:solidFill>
              <a:srgbClr val="0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14" name="Rectangle 113"/>
            <p:cNvSpPr/>
            <p:nvPr/>
          </p:nvSpPr>
          <p:spPr>
            <a:xfrm>
              <a:off x="4671690" y="1740553"/>
              <a:ext cx="141069" cy="141068"/>
            </a:xfrm>
            <a:prstGeom prst="rect">
              <a:avLst/>
            </a:prstGeom>
            <a:solidFill>
              <a:srgbClr val="0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440" name="Group 439"/>
          <p:cNvGrpSpPr/>
          <p:nvPr/>
        </p:nvGrpSpPr>
        <p:grpSpPr>
          <a:xfrm>
            <a:off x="2141152" y="631197"/>
            <a:ext cx="884160" cy="870550"/>
            <a:chOff x="-561304" y="6445250"/>
            <a:chExt cx="3987800" cy="3926412"/>
          </a:xfrm>
          <a:effectLst/>
        </p:grpSpPr>
        <p:pic>
          <p:nvPicPr>
            <p:cNvPr id="441"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442" name="Group 441"/>
            <p:cNvGrpSpPr/>
            <p:nvPr/>
          </p:nvGrpSpPr>
          <p:grpSpPr>
            <a:xfrm>
              <a:off x="-482602" y="6504513"/>
              <a:ext cx="3821931" cy="3867149"/>
              <a:chOff x="-482602" y="6504513"/>
              <a:chExt cx="3821931" cy="3867149"/>
            </a:xfrm>
            <a:effectLst/>
          </p:grpSpPr>
          <p:sp>
            <p:nvSpPr>
              <p:cNvPr id="443" name="Arc 442"/>
              <p:cNvSpPr/>
              <p:nvPr/>
            </p:nvSpPr>
            <p:spPr>
              <a:xfrm rot="16200000">
                <a:off x="-505211" y="6527122"/>
                <a:ext cx="3867149" cy="3821931"/>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4" name="Oval 443"/>
              <p:cNvSpPr/>
              <p:nvPr/>
            </p:nvSpPr>
            <p:spPr>
              <a:xfrm>
                <a:off x="-474136" y="7891242"/>
                <a:ext cx="3813460" cy="1146618"/>
              </a:xfrm>
              <a:prstGeom prst="ellipse">
                <a:avLst/>
              </a:prstGeom>
              <a:solidFill>
                <a:srgbClr val="000000"/>
              </a:solid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10" name="TextBox 109"/>
          <p:cNvSpPr txBox="1"/>
          <p:nvPr/>
        </p:nvSpPr>
        <p:spPr>
          <a:xfrm>
            <a:off x="241403" y="498135"/>
            <a:ext cx="1447697"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Angular sensitivity</a:t>
            </a:r>
            <a:endParaRPr lang="en-US" sz="2000" dirty="0">
              <a:solidFill>
                <a:schemeClr val="bg1"/>
              </a:solidFill>
              <a:latin typeface="Franklin Gothic Book" panose="020B0503020102020204" pitchFamily="34" charset="0"/>
            </a:endParaRPr>
          </a:p>
        </p:txBody>
      </p:sp>
      <p:sp>
        <p:nvSpPr>
          <p:cNvPr id="115" name="TextBox 114"/>
          <p:cNvSpPr txBox="1"/>
          <p:nvPr/>
        </p:nvSpPr>
        <p:spPr>
          <a:xfrm>
            <a:off x="1802061" y="142704"/>
            <a:ext cx="1447697"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Uniform</a:t>
            </a:r>
            <a:endParaRPr lang="en-US" sz="20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4812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barn(outHorizontal)">
                                      <p:cBhvr>
                                        <p:cTn id="7" dur="500"/>
                                        <p:tgtEl>
                                          <p:spTgt spid="361"/>
                                        </p:tgtEl>
                                      </p:cBhvr>
                                    </p:animEffect>
                                  </p:childTnLst>
                                </p:cTn>
                              </p:par>
                              <p:par>
                                <p:cTn id="8" presetID="16" presetClass="entr" presetSubtype="42" fill="hold" nodeType="withEffect">
                                  <p:stCondLst>
                                    <p:cond delay="0"/>
                                  </p:stCondLst>
                                  <p:childTnLst>
                                    <p:set>
                                      <p:cBhvr>
                                        <p:cTn id="9" dur="1" fill="hold">
                                          <p:stCondLst>
                                            <p:cond delay="0"/>
                                          </p:stCondLst>
                                        </p:cTn>
                                        <p:tgtEl>
                                          <p:spTgt spid="376"/>
                                        </p:tgtEl>
                                        <p:attrNameLst>
                                          <p:attrName>style.visibility</p:attrName>
                                        </p:attrNameLst>
                                      </p:cBhvr>
                                      <p:to>
                                        <p:strVal val="visible"/>
                                      </p:to>
                                    </p:set>
                                    <p:animEffect transition="in" filter="barn(outHorizontal)">
                                      <p:cBhvr>
                                        <p:cTn id="10" dur="500"/>
                                        <p:tgtEl>
                                          <p:spTgt spid="376"/>
                                        </p:tgtEl>
                                      </p:cBhvr>
                                    </p:animEffect>
                                  </p:childTnLst>
                                </p:cTn>
                              </p:par>
                              <p:par>
                                <p:cTn id="11" presetID="16" presetClass="entr" presetSubtype="42" fill="hold" nodeType="withEffect">
                                  <p:stCondLst>
                                    <p:cond delay="0"/>
                                  </p:stCondLst>
                                  <p:childTnLst>
                                    <p:set>
                                      <p:cBhvr>
                                        <p:cTn id="12" dur="1" fill="hold">
                                          <p:stCondLst>
                                            <p:cond delay="0"/>
                                          </p:stCondLst>
                                        </p:cTn>
                                        <p:tgtEl>
                                          <p:spTgt spid="379"/>
                                        </p:tgtEl>
                                        <p:attrNameLst>
                                          <p:attrName>style.visibility</p:attrName>
                                        </p:attrNameLst>
                                      </p:cBhvr>
                                      <p:to>
                                        <p:strVal val="visible"/>
                                      </p:to>
                                    </p:set>
                                    <p:animEffect transition="in" filter="barn(outHorizontal)">
                                      <p:cBhvr>
                                        <p:cTn id="13" dur="500"/>
                                        <p:tgtEl>
                                          <p:spTgt spid="37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nodeType="clickEffect">
                                  <p:stCondLst>
                                    <p:cond delay="0"/>
                                  </p:stCondLst>
                                  <p:childTnLst>
                                    <p:animEffect transition="out" filter="wipe(left)">
                                      <p:cBhvr>
                                        <p:cTn id="17" dur="500"/>
                                        <p:tgtEl>
                                          <p:spTgt spid="63"/>
                                        </p:tgtEl>
                                      </p:cBhvr>
                                    </p:animEffect>
                                    <p:set>
                                      <p:cBhvr>
                                        <p:cTn id="18" dur="1" fill="hold">
                                          <p:stCondLst>
                                            <p:cond delay="499"/>
                                          </p:stCondLst>
                                        </p:cTn>
                                        <p:tgtEl>
                                          <p:spTgt spid="63"/>
                                        </p:tgtEl>
                                        <p:attrNameLst>
                                          <p:attrName>style.visibility</p:attrName>
                                        </p:attrNameLst>
                                      </p:cBhvr>
                                      <p:to>
                                        <p:strVal val="hidden"/>
                                      </p:to>
                                    </p:set>
                                  </p:childTnLst>
                                </p:cTn>
                              </p:par>
                            </p:childTnLst>
                          </p:cTn>
                        </p:par>
                        <p:par>
                          <p:cTn id="19" fill="hold">
                            <p:stCondLst>
                              <p:cond delay="500"/>
                            </p:stCondLst>
                            <p:childTnLst>
                              <p:par>
                                <p:cTn id="20" presetID="22" presetClass="exit" presetSubtype="8" fill="hold" nodeType="afterEffect">
                                  <p:stCondLst>
                                    <p:cond delay="0"/>
                                  </p:stCondLst>
                                  <p:childTnLst>
                                    <p:animEffect transition="out" filter="wipe(left)">
                                      <p:cBhvr>
                                        <p:cTn id="21" dur="500"/>
                                        <p:tgtEl>
                                          <p:spTgt spid="88"/>
                                        </p:tgtEl>
                                      </p:cBhvr>
                                    </p:animEffect>
                                    <p:set>
                                      <p:cBhvr>
                                        <p:cTn id="22" dur="1" fill="hold">
                                          <p:stCondLst>
                                            <p:cond delay="499"/>
                                          </p:stCondLst>
                                        </p:cTn>
                                        <p:tgtEl>
                                          <p:spTgt spid="88"/>
                                        </p:tgtEl>
                                        <p:attrNameLst>
                                          <p:attrName>style.visibility</p:attrName>
                                        </p:attrNameLst>
                                      </p:cBhvr>
                                      <p:to>
                                        <p:strVal val="hidden"/>
                                      </p:to>
                                    </p:set>
                                  </p:childTnLst>
                                </p:cTn>
                              </p:par>
                              <p:par>
                                <p:cTn id="23" presetID="22" presetClass="exit" presetSubtype="8" fill="hold" nodeType="withEffect">
                                  <p:stCondLst>
                                    <p:cond delay="0"/>
                                  </p:stCondLst>
                                  <p:childTnLst>
                                    <p:animEffect transition="out" filter="wipe(left)">
                                      <p:cBhvr>
                                        <p:cTn id="24" dur="500"/>
                                        <p:tgtEl>
                                          <p:spTgt spid="111"/>
                                        </p:tgtEl>
                                      </p:cBhvr>
                                    </p:animEffect>
                                    <p:set>
                                      <p:cBhvr>
                                        <p:cTn id="25"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0"/>
          <p:cNvGrpSpPr/>
          <p:nvPr/>
        </p:nvGrpSpPr>
        <p:grpSpPr>
          <a:xfrm rot="16200000">
            <a:off x="6627177" y="1980021"/>
            <a:ext cx="548640" cy="539496"/>
            <a:chOff x="6911535" y="1202171"/>
            <a:chExt cx="886968" cy="868681"/>
          </a:xfrm>
        </p:grpSpPr>
        <p:pic>
          <p:nvPicPr>
            <p:cNvPr id="160"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911535" y="1202171"/>
              <a:ext cx="886968" cy="446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61" name="Arc 160"/>
            <p:cNvSpPr/>
            <p:nvPr/>
          </p:nvSpPr>
          <p:spPr>
            <a:xfrm rot="16200000">
              <a:off x="6927234" y="1218030"/>
              <a:ext cx="855568" cy="850075"/>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2" name="Group 381"/>
          <p:cNvGrpSpPr/>
          <p:nvPr/>
        </p:nvGrpSpPr>
        <p:grpSpPr>
          <a:xfrm rot="16200000">
            <a:off x="6627177" y="2589594"/>
            <a:ext cx="548640" cy="539496"/>
            <a:chOff x="6911535" y="1202171"/>
            <a:chExt cx="886968" cy="868681"/>
          </a:xfrm>
        </p:grpSpPr>
        <p:pic>
          <p:nvPicPr>
            <p:cNvPr id="383"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911535" y="1202171"/>
              <a:ext cx="886968" cy="446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84" name="Arc 383"/>
            <p:cNvSpPr/>
            <p:nvPr/>
          </p:nvSpPr>
          <p:spPr>
            <a:xfrm rot="16200000">
              <a:off x="6927234" y="1218030"/>
              <a:ext cx="855568" cy="850075"/>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8" name="Group 387"/>
          <p:cNvGrpSpPr/>
          <p:nvPr/>
        </p:nvGrpSpPr>
        <p:grpSpPr>
          <a:xfrm rot="16200000">
            <a:off x="6627177" y="3223665"/>
            <a:ext cx="548640" cy="539496"/>
            <a:chOff x="6911535" y="1202171"/>
            <a:chExt cx="886968" cy="868681"/>
          </a:xfrm>
        </p:grpSpPr>
        <p:pic>
          <p:nvPicPr>
            <p:cNvPr id="38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911535" y="1202171"/>
              <a:ext cx="886968" cy="446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90" name="Arc 389"/>
            <p:cNvSpPr/>
            <p:nvPr/>
          </p:nvSpPr>
          <p:spPr>
            <a:xfrm rot="16200000">
              <a:off x="6927234" y="1218030"/>
              <a:ext cx="855568" cy="850075"/>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31" name="Group 330"/>
          <p:cNvGrpSpPr/>
          <p:nvPr/>
        </p:nvGrpSpPr>
        <p:grpSpPr>
          <a:xfrm>
            <a:off x="6919801" y="1943602"/>
            <a:ext cx="206100" cy="1846865"/>
            <a:chOff x="4671690" y="1458417"/>
            <a:chExt cx="141069" cy="423204"/>
          </a:xfrm>
        </p:grpSpPr>
        <p:sp>
          <p:nvSpPr>
            <p:cNvPr id="332" name="Rectangle 331"/>
            <p:cNvSpPr/>
            <p:nvPr/>
          </p:nvSpPr>
          <p:spPr>
            <a:xfrm>
              <a:off x="4671690" y="1458417"/>
              <a:ext cx="141069" cy="141068"/>
            </a:xfrm>
            <a:prstGeom prst="rect">
              <a:avLst/>
            </a:prstGeom>
            <a:solidFill>
              <a:srgbClr val="004A8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33" name="Rectangle 332"/>
            <p:cNvSpPr/>
            <p:nvPr/>
          </p:nvSpPr>
          <p:spPr>
            <a:xfrm>
              <a:off x="4671690" y="1599485"/>
              <a:ext cx="141069" cy="141068"/>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34" name="Rectangle 333"/>
            <p:cNvSpPr/>
            <p:nvPr/>
          </p:nvSpPr>
          <p:spPr>
            <a:xfrm>
              <a:off x="4671690" y="1740553"/>
              <a:ext cx="141069" cy="141068"/>
            </a:xfrm>
            <a:prstGeom prst="rect">
              <a:avLst/>
            </a:prstGeom>
            <a:solidFill>
              <a:srgbClr val="82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06" name="Group 205"/>
          <p:cNvGrpSpPr/>
          <p:nvPr/>
        </p:nvGrpSpPr>
        <p:grpSpPr>
          <a:xfrm>
            <a:off x="5804563" y="1962872"/>
            <a:ext cx="463850" cy="1846867"/>
            <a:chOff x="4305300" y="634999"/>
            <a:chExt cx="160867" cy="254001"/>
          </a:xfrm>
          <a:solidFill>
            <a:srgbClr val="000000"/>
          </a:solidFill>
        </p:grpSpPr>
        <p:sp>
          <p:nvSpPr>
            <p:cNvPr id="207" name="Oval 206"/>
            <p:cNvSpPr/>
            <p:nvPr/>
          </p:nvSpPr>
          <p:spPr>
            <a:xfrm>
              <a:off x="4305300" y="635000"/>
              <a:ext cx="152400" cy="254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08"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330" name="Group 329"/>
          <p:cNvGrpSpPr/>
          <p:nvPr/>
        </p:nvGrpSpPr>
        <p:grpSpPr>
          <a:xfrm>
            <a:off x="4699724" y="1334020"/>
            <a:ext cx="2201774" cy="3078107"/>
            <a:chOff x="7713867" y="1334020"/>
            <a:chExt cx="2201774" cy="3078107"/>
          </a:xfrm>
        </p:grpSpPr>
        <p:grpSp>
          <p:nvGrpSpPr>
            <p:cNvPr id="283" name="Group 282"/>
            <p:cNvGrpSpPr/>
            <p:nvPr/>
          </p:nvGrpSpPr>
          <p:grpSpPr>
            <a:xfrm>
              <a:off x="7713867" y="1334020"/>
              <a:ext cx="1151203" cy="3078107"/>
              <a:chOff x="4461230" y="1573045"/>
              <a:chExt cx="787961" cy="1040037"/>
            </a:xfrm>
          </p:grpSpPr>
          <p:grpSp>
            <p:nvGrpSpPr>
              <p:cNvPr id="284" name="Group 283"/>
              <p:cNvGrpSpPr/>
              <p:nvPr/>
            </p:nvGrpSpPr>
            <p:grpSpPr>
              <a:xfrm>
                <a:off x="4504971" y="1573045"/>
                <a:ext cx="744220" cy="612887"/>
                <a:chOff x="1290950" y="2203651"/>
                <a:chExt cx="744220" cy="566863"/>
              </a:xfrm>
            </p:grpSpPr>
            <p:cxnSp>
              <p:nvCxnSpPr>
                <p:cNvPr id="305" name="Straight Arrow Connector 304"/>
                <p:cNvCxnSpPr/>
                <p:nvPr/>
              </p:nvCxnSpPr>
              <p:spPr>
                <a:xfrm flipH="1" flipV="1">
                  <a:off x="1348432" y="2203651"/>
                  <a:ext cx="686738" cy="268676"/>
                </a:xfrm>
                <a:prstGeom prst="straightConnector1">
                  <a:avLst/>
                </a:prstGeom>
                <a:ln w="3175"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H="1">
                  <a:off x="1290950" y="2472327"/>
                  <a:ext cx="744220" cy="8784"/>
                </a:xfrm>
                <a:prstGeom prst="straightConnector1">
                  <a:avLst/>
                </a:prstGeom>
                <a:ln w="127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p:nvGrpSpPr>
            <p:grpSpPr>
              <a:xfrm>
                <a:off x="4473757" y="1658820"/>
                <a:ext cx="744220" cy="612887"/>
                <a:chOff x="1290950" y="2203651"/>
                <a:chExt cx="744220" cy="566863"/>
              </a:xfrm>
            </p:grpSpPr>
            <p:cxnSp>
              <p:nvCxnSpPr>
                <p:cNvPr id="302" name="Straight Arrow Connector 301"/>
                <p:cNvCxnSpPr/>
                <p:nvPr/>
              </p:nvCxnSpPr>
              <p:spPr>
                <a:xfrm flipH="1" flipV="1">
                  <a:off x="1348432" y="2203651"/>
                  <a:ext cx="686738" cy="268676"/>
                </a:xfrm>
                <a:prstGeom prst="straightConnector1">
                  <a:avLst/>
                </a:prstGeom>
                <a:ln w="635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flipH="1">
                  <a:off x="1290950" y="2472327"/>
                  <a:ext cx="744220" cy="8784"/>
                </a:xfrm>
                <a:prstGeom prst="straightConnector1">
                  <a:avLst/>
                </a:prstGeom>
                <a:ln w="28575"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flipH="1">
                  <a:off x="1353379" y="2472327"/>
                  <a:ext cx="681791" cy="298187"/>
                </a:xfrm>
                <a:prstGeom prst="straightConnector1">
                  <a:avLst/>
                </a:prstGeom>
                <a:ln w="1905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p:nvGrpSpPr>
            <p:grpSpPr>
              <a:xfrm>
                <a:off x="4461230" y="1755657"/>
                <a:ext cx="744220" cy="612887"/>
                <a:chOff x="1290950" y="2203651"/>
                <a:chExt cx="744220" cy="566863"/>
              </a:xfrm>
            </p:grpSpPr>
            <p:cxnSp>
              <p:nvCxnSpPr>
                <p:cNvPr id="299" name="Straight Arrow Connector 298"/>
                <p:cNvCxnSpPr/>
                <p:nvPr/>
              </p:nvCxnSpPr>
              <p:spPr>
                <a:xfrm flipH="1" flipV="1">
                  <a:off x="1348432" y="2203651"/>
                  <a:ext cx="686738" cy="268676"/>
                </a:xfrm>
                <a:prstGeom prst="straightConnector1">
                  <a:avLst/>
                </a:prstGeom>
                <a:ln w="9525"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flipH="1">
                  <a:off x="1353379" y="2472327"/>
                  <a:ext cx="681791" cy="298187"/>
                </a:xfrm>
                <a:prstGeom prst="straightConnector1">
                  <a:avLst/>
                </a:prstGeom>
                <a:ln w="127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4461230" y="1832924"/>
                <a:ext cx="744220" cy="612887"/>
                <a:chOff x="1290950" y="2203651"/>
                <a:chExt cx="744220" cy="566863"/>
              </a:xfrm>
            </p:grpSpPr>
            <p:cxnSp>
              <p:nvCxnSpPr>
                <p:cNvPr id="296" name="Straight Arrow Connector 295"/>
                <p:cNvCxnSpPr/>
                <p:nvPr/>
              </p:nvCxnSpPr>
              <p:spPr>
                <a:xfrm flipH="1" flipV="1">
                  <a:off x="1348432" y="2203651"/>
                  <a:ext cx="686738" cy="268676"/>
                </a:xfrm>
                <a:prstGeom prst="straightConnector1">
                  <a:avLst/>
                </a:prstGeom>
                <a:ln w="127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flipH="1">
                  <a:off x="1353379" y="2472327"/>
                  <a:ext cx="681791" cy="298187"/>
                </a:xfrm>
                <a:prstGeom prst="straightConnector1">
                  <a:avLst/>
                </a:prstGeom>
                <a:ln w="9525"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p:nvGrpSpPr>
            <p:grpSpPr>
              <a:xfrm>
                <a:off x="4473757" y="1916777"/>
                <a:ext cx="744220" cy="612887"/>
                <a:chOff x="1290950" y="2203651"/>
                <a:chExt cx="744220" cy="566863"/>
              </a:xfrm>
            </p:grpSpPr>
            <p:cxnSp>
              <p:nvCxnSpPr>
                <p:cNvPr id="293" name="Straight Arrow Connector 292"/>
                <p:cNvCxnSpPr/>
                <p:nvPr/>
              </p:nvCxnSpPr>
              <p:spPr>
                <a:xfrm flipH="1" flipV="1">
                  <a:off x="1348432" y="2203651"/>
                  <a:ext cx="686738" cy="268676"/>
                </a:xfrm>
                <a:prstGeom prst="straightConnector1">
                  <a:avLst/>
                </a:prstGeom>
                <a:ln w="1905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H="1">
                  <a:off x="1290950" y="2472327"/>
                  <a:ext cx="744220" cy="8784"/>
                </a:xfrm>
                <a:prstGeom prst="straightConnector1">
                  <a:avLst/>
                </a:prstGeom>
                <a:ln w="28575"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p:nvPr/>
              </p:nvCxnSpPr>
              <p:spPr>
                <a:xfrm flipH="1">
                  <a:off x="1353379" y="2472327"/>
                  <a:ext cx="681791" cy="298187"/>
                </a:xfrm>
                <a:prstGeom prst="straightConnector1">
                  <a:avLst/>
                </a:prstGeom>
                <a:ln w="635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p:nvGrpSpPr>
            <p:grpSpPr>
              <a:xfrm>
                <a:off x="4489971" y="2000195"/>
                <a:ext cx="744220" cy="612887"/>
                <a:chOff x="1290950" y="2203651"/>
                <a:chExt cx="744220" cy="566863"/>
              </a:xfrm>
            </p:grpSpPr>
            <p:cxnSp>
              <p:nvCxnSpPr>
                <p:cNvPr id="290" name="Straight Arrow Connector 289"/>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flipH="1">
                  <a:off x="1290950" y="2472327"/>
                  <a:ext cx="744220" cy="8784"/>
                </a:xfrm>
                <a:prstGeom prst="straightConnector1">
                  <a:avLst/>
                </a:prstGeom>
                <a:ln w="127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flipH="1">
                  <a:off x="1353379" y="2472327"/>
                  <a:ext cx="681791" cy="298187"/>
                </a:xfrm>
                <a:prstGeom prst="straightConnector1">
                  <a:avLst/>
                </a:prstGeom>
                <a:ln w="3175"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08" name="Group 307"/>
            <p:cNvGrpSpPr/>
            <p:nvPr/>
          </p:nvGrpSpPr>
          <p:grpSpPr>
            <a:xfrm>
              <a:off x="8801165" y="2193752"/>
              <a:ext cx="1114476" cy="1294936"/>
              <a:chOff x="1530789" y="1863535"/>
              <a:chExt cx="762823" cy="437536"/>
            </a:xfrm>
          </p:grpSpPr>
          <p:grpSp>
            <p:nvGrpSpPr>
              <p:cNvPr id="309" name="Group 308"/>
              <p:cNvGrpSpPr/>
              <p:nvPr/>
            </p:nvGrpSpPr>
            <p:grpSpPr>
              <a:xfrm>
                <a:off x="1530789" y="1863535"/>
                <a:ext cx="762823" cy="437536"/>
                <a:chOff x="1530789" y="1863535"/>
                <a:chExt cx="762823" cy="437536"/>
              </a:xfrm>
            </p:grpSpPr>
            <p:cxnSp>
              <p:nvCxnSpPr>
                <p:cNvPr id="324" name="Straight Arrow Connector 323"/>
                <p:cNvCxnSpPr/>
                <p:nvPr/>
              </p:nvCxnSpPr>
              <p:spPr>
                <a:xfrm>
                  <a:off x="1574530" y="1863535"/>
                  <a:ext cx="719082" cy="437536"/>
                </a:xfrm>
                <a:prstGeom prst="straightConnector1">
                  <a:avLst/>
                </a:prstGeom>
                <a:ln w="3175"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a:off x="1543316" y="1949310"/>
                  <a:ext cx="750296" cy="351761"/>
                </a:xfrm>
                <a:prstGeom prst="straightConnector1">
                  <a:avLst/>
                </a:prstGeom>
                <a:ln w="635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6" name="Straight Arrow Connector 325"/>
                <p:cNvCxnSpPr/>
                <p:nvPr/>
              </p:nvCxnSpPr>
              <p:spPr>
                <a:xfrm>
                  <a:off x="1530789" y="2046149"/>
                  <a:ext cx="762823" cy="254922"/>
                </a:xfrm>
                <a:prstGeom prst="straightConnector1">
                  <a:avLst/>
                </a:prstGeom>
                <a:ln w="9525"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a:off x="1531310" y="2128162"/>
                  <a:ext cx="762302" cy="172909"/>
                </a:xfrm>
                <a:prstGeom prst="straightConnector1">
                  <a:avLst/>
                </a:prstGeom>
                <a:ln w="127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p:nvPr/>
              </p:nvCxnSpPr>
              <p:spPr>
                <a:xfrm>
                  <a:off x="1543837" y="2207267"/>
                  <a:ext cx="749775" cy="93804"/>
                </a:xfrm>
                <a:prstGeom prst="straightConnector1">
                  <a:avLst/>
                </a:prstGeom>
                <a:ln w="1905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a:off x="1559530" y="2290687"/>
                  <a:ext cx="734082" cy="10384"/>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p:nvGrpSpPr>
            <p:grpSpPr>
              <a:xfrm>
                <a:off x="1531310" y="1863535"/>
                <a:ext cx="762302" cy="427152"/>
                <a:chOff x="1531310" y="1863535"/>
                <a:chExt cx="762302" cy="427152"/>
              </a:xfrm>
            </p:grpSpPr>
            <p:cxnSp>
              <p:nvCxnSpPr>
                <p:cNvPr id="318" name="Straight Arrow Connector 317"/>
                <p:cNvCxnSpPr/>
                <p:nvPr/>
              </p:nvCxnSpPr>
              <p:spPr>
                <a:xfrm flipH="1" flipV="1">
                  <a:off x="1574530" y="1863535"/>
                  <a:ext cx="719082" cy="229529"/>
                </a:xfrm>
                <a:prstGeom prst="straightConnector1">
                  <a:avLst/>
                </a:prstGeom>
                <a:ln w="127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flipH="1" flipV="1">
                  <a:off x="1543316" y="1949313"/>
                  <a:ext cx="750295" cy="143751"/>
                </a:xfrm>
                <a:prstGeom prst="straightConnector1">
                  <a:avLst/>
                </a:prstGeom>
                <a:ln w="28575"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flipH="1" flipV="1">
                  <a:off x="1531310" y="2046147"/>
                  <a:ext cx="762302" cy="46917"/>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p:nvPr/>
              </p:nvCxnSpPr>
              <p:spPr>
                <a:xfrm flipH="1">
                  <a:off x="1531310" y="2093064"/>
                  <a:ext cx="762302" cy="32127"/>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flipH="1">
                  <a:off x="1543316" y="2093064"/>
                  <a:ext cx="750296" cy="114203"/>
                </a:xfrm>
                <a:prstGeom prst="straightConnector1">
                  <a:avLst/>
                </a:prstGeom>
                <a:ln w="28575"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flipH="1">
                  <a:off x="1559530" y="2093064"/>
                  <a:ext cx="734082" cy="197623"/>
                </a:xfrm>
                <a:prstGeom prst="straightConnector1">
                  <a:avLst/>
                </a:prstGeom>
                <a:ln w="127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p:nvGrpSpPr>
            <p:grpSpPr>
              <a:xfrm>
                <a:off x="1530790" y="1863536"/>
                <a:ext cx="762822" cy="427151"/>
                <a:chOff x="1530790" y="1863536"/>
                <a:chExt cx="762822" cy="427151"/>
              </a:xfrm>
            </p:grpSpPr>
            <p:cxnSp>
              <p:nvCxnSpPr>
                <p:cNvPr id="312" name="Straight Arrow Connector 311"/>
                <p:cNvCxnSpPr/>
                <p:nvPr/>
              </p:nvCxnSpPr>
              <p:spPr>
                <a:xfrm flipH="1" flipV="1">
                  <a:off x="1575052" y="1863536"/>
                  <a:ext cx="718560" cy="21520"/>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flipH="1">
                  <a:off x="1543316" y="1885056"/>
                  <a:ext cx="750296" cy="64254"/>
                </a:xfrm>
                <a:prstGeom prst="straightConnector1">
                  <a:avLst/>
                </a:prstGeom>
                <a:ln w="1905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flipH="1">
                  <a:off x="1531310" y="1885056"/>
                  <a:ext cx="762302" cy="161094"/>
                </a:xfrm>
                <a:prstGeom prst="straightConnector1">
                  <a:avLst/>
                </a:prstGeom>
                <a:ln w="127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flipH="1">
                  <a:off x="1530790" y="1885056"/>
                  <a:ext cx="762822" cy="240135"/>
                </a:xfrm>
                <a:prstGeom prst="straightConnector1">
                  <a:avLst/>
                </a:prstGeom>
                <a:ln w="9525"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flipH="1">
                  <a:off x="1543316" y="1885056"/>
                  <a:ext cx="750296" cy="322291"/>
                </a:xfrm>
                <a:prstGeom prst="straightConnector1">
                  <a:avLst/>
                </a:prstGeom>
                <a:ln w="635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flipH="1">
                  <a:off x="1559530" y="1885056"/>
                  <a:ext cx="734082" cy="405631"/>
                </a:xfrm>
                <a:prstGeom prst="straightConnector1">
                  <a:avLst/>
                </a:prstGeom>
                <a:ln w="3175"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sp>
        <p:nvSpPr>
          <p:cNvPr id="116" name="Rectangle 115"/>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699725" y="1333925"/>
            <a:ext cx="2201774" cy="3078107"/>
            <a:chOff x="4919867" y="1333925"/>
            <a:chExt cx="2201774" cy="3078107"/>
          </a:xfrm>
        </p:grpSpPr>
        <p:grpSp>
          <p:nvGrpSpPr>
            <p:cNvPr id="181" name="Group 180"/>
            <p:cNvGrpSpPr/>
            <p:nvPr/>
          </p:nvGrpSpPr>
          <p:grpSpPr>
            <a:xfrm>
              <a:off x="4919867" y="1333925"/>
              <a:ext cx="1151203" cy="3078107"/>
              <a:chOff x="4461230" y="1573045"/>
              <a:chExt cx="787961" cy="1040037"/>
            </a:xfrm>
          </p:grpSpPr>
          <p:grpSp>
            <p:nvGrpSpPr>
              <p:cNvPr id="182" name="Group 181"/>
              <p:cNvGrpSpPr/>
              <p:nvPr/>
            </p:nvGrpSpPr>
            <p:grpSpPr>
              <a:xfrm>
                <a:off x="4504971" y="1573045"/>
                <a:ext cx="744220" cy="612887"/>
                <a:chOff x="1290950" y="2203651"/>
                <a:chExt cx="744220" cy="566863"/>
              </a:xfrm>
            </p:grpSpPr>
            <p:cxnSp>
              <p:nvCxnSpPr>
                <p:cNvPr id="203" name="Straight Arrow Connector 202"/>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4473757" y="1658820"/>
                <a:ext cx="744220" cy="612887"/>
                <a:chOff x="1290950" y="2203651"/>
                <a:chExt cx="744220" cy="566863"/>
              </a:xfrm>
            </p:grpSpPr>
            <p:cxnSp>
              <p:nvCxnSpPr>
                <p:cNvPr id="200" name="Straight Arrow Connector 199"/>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4461230" y="1755657"/>
                <a:ext cx="744220" cy="612887"/>
                <a:chOff x="1290950" y="2203651"/>
                <a:chExt cx="744220" cy="566863"/>
              </a:xfrm>
            </p:grpSpPr>
            <p:cxnSp>
              <p:nvCxnSpPr>
                <p:cNvPr id="197" name="Straight Arrow Connector 196"/>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4461230" y="1832924"/>
                <a:ext cx="744220" cy="612887"/>
                <a:chOff x="1290950" y="2203651"/>
                <a:chExt cx="744220" cy="566863"/>
              </a:xfrm>
            </p:grpSpPr>
            <p:cxnSp>
              <p:nvCxnSpPr>
                <p:cNvPr id="194" name="Straight Arrow Connector 193"/>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4473757" y="1916777"/>
                <a:ext cx="744220" cy="612887"/>
                <a:chOff x="1290950" y="2203651"/>
                <a:chExt cx="744220" cy="566863"/>
              </a:xfrm>
            </p:grpSpPr>
            <p:cxnSp>
              <p:nvCxnSpPr>
                <p:cNvPr id="191" name="Straight Arrow Connector 190"/>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4489971" y="2000195"/>
                <a:ext cx="744220" cy="612887"/>
                <a:chOff x="1290950" y="2203651"/>
                <a:chExt cx="744220" cy="566863"/>
              </a:xfrm>
            </p:grpSpPr>
            <p:cxnSp>
              <p:nvCxnSpPr>
                <p:cNvPr id="188" name="Straight Arrow Connector 187"/>
                <p:cNvCxnSpPr/>
                <p:nvPr/>
              </p:nvCxnSpPr>
              <p:spPr>
                <a:xfrm flipH="1" flipV="1">
                  <a:off x="1348432" y="2203651"/>
                  <a:ext cx="686738" cy="26867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a:off x="1290950" y="2472327"/>
                  <a:ext cx="744220" cy="8784"/>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1353379" y="2472327"/>
                  <a:ext cx="681791" cy="298187"/>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a:off x="6007165" y="2193657"/>
              <a:ext cx="1114476" cy="1294936"/>
              <a:chOff x="1530789" y="1863535"/>
              <a:chExt cx="762823" cy="437536"/>
            </a:xfrm>
          </p:grpSpPr>
          <p:grpSp>
            <p:nvGrpSpPr>
              <p:cNvPr id="210" name="Group 209"/>
              <p:cNvGrpSpPr/>
              <p:nvPr/>
            </p:nvGrpSpPr>
            <p:grpSpPr>
              <a:xfrm>
                <a:off x="1530789" y="1863535"/>
                <a:ext cx="762823" cy="437536"/>
                <a:chOff x="1530789" y="1863535"/>
                <a:chExt cx="762823" cy="437536"/>
              </a:xfrm>
            </p:grpSpPr>
            <p:cxnSp>
              <p:nvCxnSpPr>
                <p:cNvPr id="225" name="Straight Arrow Connector 224"/>
                <p:cNvCxnSpPr/>
                <p:nvPr/>
              </p:nvCxnSpPr>
              <p:spPr>
                <a:xfrm>
                  <a:off x="1574530" y="1863535"/>
                  <a:ext cx="719082" cy="437536"/>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a:off x="1543316" y="1949310"/>
                  <a:ext cx="750296" cy="351761"/>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a:off x="1530789" y="2046149"/>
                  <a:ext cx="762823" cy="254922"/>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1531310" y="2128162"/>
                  <a:ext cx="762302" cy="172909"/>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1543837" y="2207267"/>
                  <a:ext cx="749775" cy="93804"/>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1559530" y="2290687"/>
                  <a:ext cx="734082" cy="10384"/>
                </a:xfrm>
                <a:prstGeom prst="straightConnector1">
                  <a:avLst/>
                </a:prstGeom>
                <a:ln w="38100" cap="rnd">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531310" y="1863535"/>
                <a:ext cx="762302" cy="427152"/>
                <a:chOff x="1531310" y="1863535"/>
                <a:chExt cx="762302" cy="427152"/>
              </a:xfrm>
            </p:grpSpPr>
            <p:cxnSp>
              <p:nvCxnSpPr>
                <p:cNvPr id="219" name="Straight Arrow Connector 218"/>
                <p:cNvCxnSpPr/>
                <p:nvPr/>
              </p:nvCxnSpPr>
              <p:spPr>
                <a:xfrm flipH="1" flipV="1">
                  <a:off x="1574530" y="1863535"/>
                  <a:ext cx="719082" cy="229529"/>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flipV="1">
                  <a:off x="1543316" y="1949313"/>
                  <a:ext cx="750295" cy="143751"/>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H="1" flipV="1">
                  <a:off x="1531310" y="2046147"/>
                  <a:ext cx="762302" cy="46917"/>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flipH="1">
                  <a:off x="1531310" y="2093064"/>
                  <a:ext cx="762302" cy="32127"/>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H="1">
                  <a:off x="1543316" y="2093064"/>
                  <a:ext cx="750296" cy="114203"/>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H="1">
                  <a:off x="1559530" y="2093064"/>
                  <a:ext cx="734082" cy="197623"/>
                </a:xfrm>
                <a:prstGeom prst="straightConnector1">
                  <a:avLst/>
                </a:prstGeom>
                <a:ln w="38100" cap="rnd">
                  <a:solidFill>
                    <a:srgbClr val="00B05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p:nvGrpSpPr>
            <p:grpSpPr>
              <a:xfrm>
                <a:off x="1530790" y="1863536"/>
                <a:ext cx="762822" cy="427151"/>
                <a:chOff x="1530790" y="1863536"/>
                <a:chExt cx="762822" cy="427151"/>
              </a:xfrm>
            </p:grpSpPr>
            <p:cxnSp>
              <p:nvCxnSpPr>
                <p:cNvPr id="213" name="Straight Arrow Connector 212"/>
                <p:cNvCxnSpPr/>
                <p:nvPr/>
              </p:nvCxnSpPr>
              <p:spPr>
                <a:xfrm flipH="1" flipV="1">
                  <a:off x="1575052" y="1863536"/>
                  <a:ext cx="718560" cy="21520"/>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H="1">
                  <a:off x="1543316" y="1885056"/>
                  <a:ext cx="750296" cy="64254"/>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flipH="1">
                  <a:off x="1531310" y="1885056"/>
                  <a:ext cx="762302" cy="161094"/>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H="1">
                  <a:off x="1530790" y="1885056"/>
                  <a:ext cx="762822" cy="240135"/>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a:off x="1543316" y="1885056"/>
                  <a:ext cx="750296" cy="322291"/>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H="1">
                  <a:off x="1559530" y="1885056"/>
                  <a:ext cx="734082" cy="405631"/>
                </a:xfrm>
                <a:prstGeom prst="straightConnector1">
                  <a:avLst/>
                </a:prstGeom>
                <a:ln w="38100" cap="rnd">
                  <a:solidFill>
                    <a:srgbClr val="0070C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grpSp>
        <p:nvGrpSpPr>
          <p:cNvPr id="231" name="Group 230"/>
          <p:cNvGrpSpPr/>
          <p:nvPr/>
        </p:nvGrpSpPr>
        <p:grpSpPr>
          <a:xfrm>
            <a:off x="6919801" y="1943603"/>
            <a:ext cx="206100" cy="1846865"/>
            <a:chOff x="4671690" y="1458417"/>
            <a:chExt cx="141069" cy="423204"/>
          </a:xfrm>
        </p:grpSpPr>
        <p:sp>
          <p:nvSpPr>
            <p:cNvPr id="232" name="Rectangle 231"/>
            <p:cNvSpPr/>
            <p:nvPr/>
          </p:nvSpPr>
          <p:spPr>
            <a:xfrm>
              <a:off x="4671690" y="1458417"/>
              <a:ext cx="141069" cy="141068"/>
            </a:xfrm>
            <a:prstGeom prst="rect">
              <a:avLst/>
            </a:prstGeom>
            <a:solidFill>
              <a:srgbClr val="0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33" name="Rectangle 232"/>
            <p:cNvSpPr/>
            <p:nvPr/>
          </p:nvSpPr>
          <p:spPr>
            <a:xfrm>
              <a:off x="4671690" y="1599485"/>
              <a:ext cx="141069" cy="141068"/>
            </a:xfrm>
            <a:prstGeom prst="rect">
              <a:avLst/>
            </a:prstGeom>
            <a:solidFill>
              <a:srgbClr val="0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34" name="Rectangle 233"/>
            <p:cNvSpPr/>
            <p:nvPr/>
          </p:nvSpPr>
          <p:spPr>
            <a:xfrm>
              <a:off x="4671690" y="1740553"/>
              <a:ext cx="141069" cy="141068"/>
            </a:xfrm>
            <a:prstGeom prst="rect">
              <a:avLst/>
            </a:prstGeom>
            <a:solidFill>
              <a:srgbClr val="0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235" name="Rectangle 234"/>
          <p:cNvSpPr/>
          <p:nvPr/>
        </p:nvSpPr>
        <p:spPr>
          <a:xfrm>
            <a:off x="4461329" y="1327987"/>
            <a:ext cx="364367" cy="3078106"/>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9" name="Group 468"/>
          <p:cNvGrpSpPr/>
          <p:nvPr/>
        </p:nvGrpSpPr>
        <p:grpSpPr>
          <a:xfrm rot="16200000">
            <a:off x="3012863" y="1979700"/>
            <a:ext cx="551926" cy="543429"/>
            <a:chOff x="-561304" y="6445250"/>
            <a:chExt cx="3987800" cy="3926407"/>
          </a:xfrm>
          <a:effectLst/>
        </p:grpSpPr>
        <p:pic>
          <p:nvPicPr>
            <p:cNvPr id="470"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71" name="Arc 470"/>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2" name="Group 471"/>
          <p:cNvGrpSpPr/>
          <p:nvPr/>
        </p:nvGrpSpPr>
        <p:grpSpPr>
          <a:xfrm rot="16200000">
            <a:off x="3005100" y="2585986"/>
            <a:ext cx="551926" cy="543429"/>
            <a:chOff x="-561304" y="6445250"/>
            <a:chExt cx="3987800" cy="3926407"/>
          </a:xfrm>
          <a:effectLst/>
        </p:grpSpPr>
        <p:pic>
          <p:nvPicPr>
            <p:cNvPr id="473"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74" name="Arc 473"/>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5" name="Group 474"/>
          <p:cNvGrpSpPr/>
          <p:nvPr/>
        </p:nvGrpSpPr>
        <p:grpSpPr>
          <a:xfrm rot="16200000">
            <a:off x="3005101" y="3210941"/>
            <a:ext cx="551926" cy="543429"/>
            <a:chOff x="-561304" y="6445250"/>
            <a:chExt cx="3987800" cy="3926407"/>
          </a:xfrm>
          <a:effectLst/>
        </p:grpSpPr>
        <p:pic>
          <p:nvPicPr>
            <p:cNvPr id="476"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77" name="Arc 476"/>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8" name="Group 477"/>
          <p:cNvGrpSpPr/>
          <p:nvPr/>
        </p:nvGrpSpPr>
        <p:grpSpPr>
          <a:xfrm>
            <a:off x="2184128" y="1962873"/>
            <a:ext cx="463850" cy="1846867"/>
            <a:chOff x="4305300" y="634999"/>
            <a:chExt cx="160867" cy="254001"/>
          </a:xfrm>
          <a:solidFill>
            <a:srgbClr val="000000"/>
          </a:solidFill>
        </p:grpSpPr>
        <p:sp>
          <p:nvSpPr>
            <p:cNvPr id="479" name="Oval 478"/>
            <p:cNvSpPr/>
            <p:nvPr/>
          </p:nvSpPr>
          <p:spPr>
            <a:xfrm>
              <a:off x="4305300" y="635000"/>
              <a:ext cx="152400" cy="254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80"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486" name="Group 485"/>
          <p:cNvGrpSpPr/>
          <p:nvPr/>
        </p:nvGrpSpPr>
        <p:grpSpPr>
          <a:xfrm>
            <a:off x="3299366" y="1943604"/>
            <a:ext cx="206100" cy="1846865"/>
            <a:chOff x="4671690" y="1458417"/>
            <a:chExt cx="141069" cy="423204"/>
          </a:xfrm>
        </p:grpSpPr>
        <p:sp>
          <p:nvSpPr>
            <p:cNvPr id="487" name="Rectangle 486"/>
            <p:cNvSpPr/>
            <p:nvPr/>
          </p:nvSpPr>
          <p:spPr>
            <a:xfrm>
              <a:off x="4671690" y="1458417"/>
              <a:ext cx="141069" cy="141068"/>
            </a:xfrm>
            <a:prstGeom prst="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88" name="Rectangle 487"/>
            <p:cNvSpPr/>
            <p:nvPr/>
          </p:nvSpPr>
          <p:spPr>
            <a:xfrm>
              <a:off x="4671690" y="1599485"/>
              <a:ext cx="141069" cy="141068"/>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89" name="Rectangle 488"/>
            <p:cNvSpPr/>
            <p:nvPr/>
          </p:nvSpPr>
          <p:spPr>
            <a:xfrm>
              <a:off x="4671690" y="1740553"/>
              <a:ext cx="141069" cy="141068"/>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490" name="Group 489"/>
          <p:cNvGrpSpPr/>
          <p:nvPr/>
        </p:nvGrpSpPr>
        <p:grpSpPr>
          <a:xfrm>
            <a:off x="5751017" y="631196"/>
            <a:ext cx="888876" cy="870550"/>
            <a:chOff x="7010904" y="2539547"/>
            <a:chExt cx="886968" cy="868681"/>
          </a:xfrm>
        </p:grpSpPr>
        <p:pic>
          <p:nvPicPr>
            <p:cNvPr id="49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7010904" y="2539547"/>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492" name="Arc 491"/>
            <p:cNvSpPr/>
            <p:nvPr/>
          </p:nvSpPr>
          <p:spPr>
            <a:xfrm rot="16200000">
              <a:off x="7026603" y="2555406"/>
              <a:ext cx="855568" cy="850075"/>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3" name="Oval 492"/>
            <p:cNvSpPr/>
            <p:nvPr/>
          </p:nvSpPr>
          <p:spPr>
            <a:xfrm>
              <a:off x="7031233" y="2858223"/>
              <a:ext cx="848191" cy="256148"/>
            </a:xfrm>
            <a:prstGeom prst="ellipse">
              <a:avLst/>
            </a:prstGeom>
            <a:solidFill>
              <a:srgbClr val="000000"/>
            </a:solid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4" name="Group 493"/>
          <p:cNvGrpSpPr/>
          <p:nvPr/>
        </p:nvGrpSpPr>
        <p:grpSpPr>
          <a:xfrm>
            <a:off x="2141152" y="631197"/>
            <a:ext cx="884160" cy="870550"/>
            <a:chOff x="-561304" y="6445250"/>
            <a:chExt cx="3987800" cy="3926412"/>
          </a:xfrm>
          <a:effectLst/>
        </p:grpSpPr>
        <p:pic>
          <p:nvPicPr>
            <p:cNvPr id="495"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496" name="Group 495"/>
            <p:cNvGrpSpPr/>
            <p:nvPr/>
          </p:nvGrpSpPr>
          <p:grpSpPr>
            <a:xfrm>
              <a:off x="-482602" y="6504513"/>
              <a:ext cx="3821931" cy="3867149"/>
              <a:chOff x="-482602" y="6504513"/>
              <a:chExt cx="3821931" cy="3867149"/>
            </a:xfrm>
            <a:effectLst/>
          </p:grpSpPr>
          <p:sp>
            <p:nvSpPr>
              <p:cNvPr id="497" name="Arc 496"/>
              <p:cNvSpPr/>
              <p:nvPr/>
            </p:nvSpPr>
            <p:spPr>
              <a:xfrm rot="16200000">
                <a:off x="-505211" y="6527122"/>
                <a:ext cx="3867149" cy="3821931"/>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8" name="Oval 497"/>
              <p:cNvSpPr/>
              <p:nvPr/>
            </p:nvSpPr>
            <p:spPr>
              <a:xfrm>
                <a:off x="-474136" y="7891242"/>
                <a:ext cx="3813460" cy="1146618"/>
              </a:xfrm>
              <a:prstGeom prst="ellipse">
                <a:avLst/>
              </a:prstGeom>
              <a:solidFill>
                <a:srgbClr val="000000"/>
              </a:solid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45" name="TextBox 144"/>
          <p:cNvSpPr txBox="1"/>
          <p:nvPr/>
        </p:nvSpPr>
        <p:spPr>
          <a:xfrm>
            <a:off x="241403" y="498135"/>
            <a:ext cx="1447697"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Angular sensitivity</a:t>
            </a:r>
            <a:endParaRPr lang="en-US" sz="2000" dirty="0">
              <a:solidFill>
                <a:schemeClr val="bg1"/>
              </a:solidFill>
              <a:latin typeface="Franklin Gothic Book" panose="020B0503020102020204" pitchFamily="34" charset="0"/>
            </a:endParaRPr>
          </a:p>
        </p:txBody>
      </p:sp>
      <p:sp>
        <p:nvSpPr>
          <p:cNvPr id="146" name="TextBox 145"/>
          <p:cNvSpPr txBox="1"/>
          <p:nvPr/>
        </p:nvSpPr>
        <p:spPr>
          <a:xfrm>
            <a:off x="1802061" y="142704"/>
            <a:ext cx="1447697"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Uniform</a:t>
            </a:r>
            <a:endParaRPr lang="en-US" sz="2000" dirty="0">
              <a:solidFill>
                <a:schemeClr val="bg1"/>
              </a:solidFill>
              <a:latin typeface="Franklin Gothic Book" panose="020B0503020102020204" pitchFamily="34" charset="0"/>
            </a:endParaRPr>
          </a:p>
        </p:txBody>
      </p:sp>
      <p:sp>
        <p:nvSpPr>
          <p:cNvPr id="147" name="TextBox 146"/>
          <p:cNvSpPr txBox="1"/>
          <p:nvPr/>
        </p:nvSpPr>
        <p:spPr>
          <a:xfrm>
            <a:off x="5422498" y="142704"/>
            <a:ext cx="1447697"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Picky</a:t>
            </a:r>
            <a:endParaRPr lang="en-US" sz="20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2475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barn(outHorizontal)">
                                      <p:cBhvr>
                                        <p:cTn id="7" dur="500"/>
                                        <p:tgtEl>
                                          <p:spTgt spid="171"/>
                                        </p:tgtEl>
                                      </p:cBhvr>
                                    </p:animEffect>
                                  </p:childTnLst>
                                </p:cTn>
                              </p:par>
                              <p:par>
                                <p:cTn id="8" presetID="16" presetClass="entr" presetSubtype="42" fill="hold" nodeType="withEffect">
                                  <p:stCondLst>
                                    <p:cond delay="0"/>
                                  </p:stCondLst>
                                  <p:childTnLst>
                                    <p:set>
                                      <p:cBhvr>
                                        <p:cTn id="9" dur="1" fill="hold">
                                          <p:stCondLst>
                                            <p:cond delay="0"/>
                                          </p:stCondLst>
                                        </p:cTn>
                                        <p:tgtEl>
                                          <p:spTgt spid="382"/>
                                        </p:tgtEl>
                                        <p:attrNameLst>
                                          <p:attrName>style.visibility</p:attrName>
                                        </p:attrNameLst>
                                      </p:cBhvr>
                                      <p:to>
                                        <p:strVal val="visible"/>
                                      </p:to>
                                    </p:set>
                                    <p:animEffect transition="in" filter="barn(outHorizontal)">
                                      <p:cBhvr>
                                        <p:cTn id="10" dur="500"/>
                                        <p:tgtEl>
                                          <p:spTgt spid="382"/>
                                        </p:tgtEl>
                                      </p:cBhvr>
                                    </p:animEffect>
                                  </p:childTnLst>
                                </p:cTn>
                              </p:par>
                              <p:par>
                                <p:cTn id="11" presetID="16" presetClass="entr" presetSubtype="42" fill="hold" nodeType="withEffect">
                                  <p:stCondLst>
                                    <p:cond delay="0"/>
                                  </p:stCondLst>
                                  <p:childTnLst>
                                    <p:set>
                                      <p:cBhvr>
                                        <p:cTn id="12" dur="1" fill="hold">
                                          <p:stCondLst>
                                            <p:cond delay="0"/>
                                          </p:stCondLst>
                                        </p:cTn>
                                        <p:tgtEl>
                                          <p:spTgt spid="388"/>
                                        </p:tgtEl>
                                        <p:attrNameLst>
                                          <p:attrName>style.visibility</p:attrName>
                                        </p:attrNameLst>
                                      </p:cBhvr>
                                      <p:to>
                                        <p:strVal val="visible"/>
                                      </p:to>
                                    </p:set>
                                    <p:animEffect transition="in" filter="barn(outHorizontal)">
                                      <p:cBhvr>
                                        <p:cTn id="13" dur="500"/>
                                        <p:tgtEl>
                                          <p:spTgt spid="38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330"/>
                                        </p:tgtEl>
                                        <p:attrNameLst>
                                          <p:attrName>style.visibility</p:attrName>
                                        </p:attrNameLst>
                                      </p:cBhvr>
                                      <p:to>
                                        <p:strVal val="visible"/>
                                      </p:to>
                                    </p:set>
                                    <p:animEffect transition="in" filter="wipe(left)">
                                      <p:cBhvr>
                                        <p:cTn id="21" dur="500"/>
                                        <p:tgtEl>
                                          <p:spTgt spid="3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nodeType="clickEffect">
                                  <p:stCondLst>
                                    <p:cond delay="0"/>
                                  </p:stCondLst>
                                  <p:childTnLst>
                                    <p:animEffect transition="out" filter="wipe(left)">
                                      <p:cBhvr>
                                        <p:cTn id="25" dur="500"/>
                                        <p:tgtEl>
                                          <p:spTgt spid="330"/>
                                        </p:tgtEl>
                                      </p:cBhvr>
                                    </p:animEffect>
                                    <p:set>
                                      <p:cBhvr>
                                        <p:cTn id="26" dur="1" fill="hold">
                                          <p:stCondLst>
                                            <p:cond delay="499"/>
                                          </p:stCondLst>
                                        </p:cTn>
                                        <p:tgtEl>
                                          <p:spTgt spid="330"/>
                                        </p:tgtEl>
                                        <p:attrNameLst>
                                          <p:attrName>style.visibility</p:attrName>
                                        </p:attrNameLst>
                                      </p:cBhvr>
                                      <p:to>
                                        <p:strVal val="hidden"/>
                                      </p:to>
                                    </p:set>
                                  </p:childTnLst>
                                </p:cTn>
                              </p:par>
                              <p:par>
                                <p:cTn id="27" presetID="22" presetClass="exit" presetSubtype="8" fill="hold" nodeType="withEffect">
                                  <p:stCondLst>
                                    <p:cond delay="0"/>
                                  </p:stCondLst>
                                  <p:childTnLst>
                                    <p:animEffect transition="out" filter="wipe(left)">
                                      <p:cBhvr>
                                        <p:cTn id="28" dur="500"/>
                                        <p:tgtEl>
                                          <p:spTgt spid="231"/>
                                        </p:tgtEl>
                                      </p:cBhvr>
                                    </p:animEffect>
                                    <p:set>
                                      <p:cBhvr>
                                        <p:cTn id="29" dur="1" fill="hold">
                                          <p:stCondLst>
                                            <p:cond delay="499"/>
                                          </p:stCondLst>
                                        </p:cTn>
                                        <p:tgtEl>
                                          <p:spTgt spid="2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Top Three Problems of Light Field Cameras</a:t>
            </a:r>
            <a:endParaRPr lang="en-US" sz="2800" dirty="0"/>
          </a:p>
        </p:txBody>
      </p:sp>
      <p:sp>
        <p:nvSpPr>
          <p:cNvPr id="3" name="Content Placeholder 2"/>
          <p:cNvSpPr>
            <a:spLocks noGrp="1"/>
          </p:cNvSpPr>
          <p:nvPr>
            <p:ph idx="1"/>
          </p:nvPr>
        </p:nvSpPr>
        <p:spPr>
          <a:xfrm>
            <a:off x="457200" y="666750"/>
            <a:ext cx="8229600" cy="1816100"/>
          </a:xfrm>
        </p:spPr>
        <p:txBody>
          <a:bodyPr/>
          <a:lstStyle/>
          <a:p>
            <a:pPr marL="514350" indent="-514350" algn="ctr">
              <a:buFont typeface="+mj-lt"/>
              <a:buAutoNum type="arabicPeriod"/>
            </a:pPr>
            <a:r>
              <a:rPr lang="en-US" sz="3200" dirty="0" smtClean="0"/>
              <a:t>Low Resolution</a:t>
            </a:r>
          </a:p>
          <a:p>
            <a:pPr marL="514350" indent="-514350" algn="ctr">
              <a:buFont typeface="+mj-lt"/>
              <a:buAutoNum type="arabicPeriod"/>
            </a:pPr>
            <a:r>
              <a:rPr lang="en-US" sz="3200" dirty="0"/>
              <a:t>Low </a:t>
            </a:r>
            <a:r>
              <a:rPr lang="en-US" sz="3200" dirty="0" smtClean="0"/>
              <a:t>Resolution</a:t>
            </a:r>
          </a:p>
          <a:p>
            <a:pPr marL="514350" indent="-514350" algn="ctr">
              <a:buFont typeface="+mj-lt"/>
              <a:buAutoNum type="arabicPeriod"/>
            </a:pPr>
            <a:r>
              <a:rPr lang="en-US" sz="3200" dirty="0"/>
              <a:t>Low </a:t>
            </a:r>
            <a:r>
              <a:rPr lang="en-US" sz="3200" dirty="0" smtClean="0"/>
              <a:t>Resolution</a:t>
            </a:r>
            <a:endParaRPr lang="en-US" sz="3200" dirty="0"/>
          </a:p>
        </p:txBody>
      </p:sp>
      <p:sp>
        <p:nvSpPr>
          <p:cNvPr id="4" name="TextBox 3"/>
          <p:cNvSpPr txBox="1"/>
          <p:nvPr/>
        </p:nvSpPr>
        <p:spPr>
          <a:xfrm>
            <a:off x="641350" y="3554476"/>
            <a:ext cx="7861300" cy="2031325"/>
          </a:xfrm>
          <a:prstGeom prst="rect">
            <a:avLst/>
          </a:prstGeom>
          <a:noFill/>
        </p:spPr>
        <p:txBody>
          <a:bodyPr wrap="square" rtlCol="0">
            <a:spAutoFit/>
          </a:bodyPr>
          <a:lstStyle/>
          <a:p>
            <a:pPr algn="just"/>
            <a:r>
              <a:rPr lang="en-US" dirty="0" smtClean="0">
                <a:solidFill>
                  <a:schemeClr val="bg1"/>
                </a:solidFill>
              </a:rPr>
              <a:t>Ng </a:t>
            </a:r>
            <a:r>
              <a:rPr lang="en-US" dirty="0">
                <a:solidFill>
                  <a:schemeClr val="bg1"/>
                </a:solidFill>
              </a:rPr>
              <a:t>2006; Veeraraghavan et al 2007; Liang et al 2008; </a:t>
            </a:r>
            <a:r>
              <a:rPr lang="en-US" dirty="0" smtClean="0">
                <a:solidFill>
                  <a:schemeClr val="bg1"/>
                </a:solidFill>
              </a:rPr>
              <a:t>Perez Nava and Luke 2009; Lumsdaine </a:t>
            </a:r>
            <a:r>
              <a:rPr lang="en-US" dirty="0">
                <a:solidFill>
                  <a:schemeClr val="bg1"/>
                </a:solidFill>
              </a:rPr>
              <a:t>and Georgiev 2009; Perez and Luke 2009; </a:t>
            </a:r>
            <a:r>
              <a:rPr lang="en-US" dirty="0" smtClean="0">
                <a:solidFill>
                  <a:schemeClr val="bg1"/>
                </a:solidFill>
              </a:rPr>
              <a:t>Levin </a:t>
            </a:r>
            <a:r>
              <a:rPr lang="en-US" dirty="0">
                <a:solidFill>
                  <a:schemeClr val="bg1"/>
                </a:solidFill>
              </a:rPr>
              <a:t>and Durand 2010; Georgiev et al 2011; Bishop and Favaro 2012, Wanner and Goldluecke 2012; Marwah et al 2013; Tambe et al 2013; Venkataraman et al 2013; </a:t>
            </a:r>
            <a:r>
              <a:rPr lang="en-US" dirty="0" smtClean="0">
                <a:solidFill>
                  <a:schemeClr val="bg1"/>
                </a:solidFill>
              </a:rPr>
              <a:t>Shroff </a:t>
            </a:r>
            <a:r>
              <a:rPr lang="en-US" dirty="0">
                <a:solidFill>
                  <a:schemeClr val="bg1"/>
                </a:solidFill>
              </a:rPr>
              <a:t>and Berkener 2013; Broxton </a:t>
            </a:r>
            <a:r>
              <a:rPr lang="en-US" dirty="0" smtClean="0">
                <a:solidFill>
                  <a:schemeClr val="bg1"/>
                </a:solidFill>
              </a:rPr>
              <a:t>et al 2013</a:t>
            </a:r>
            <a:r>
              <a:rPr lang="en-US" dirty="0">
                <a:solidFill>
                  <a:schemeClr val="bg1"/>
                </a:solidFill>
              </a:rPr>
              <a:t>; </a:t>
            </a:r>
            <a:r>
              <a:rPr lang="en-US" dirty="0" smtClean="0">
                <a:solidFill>
                  <a:schemeClr val="bg1"/>
                </a:solidFill>
              </a:rPr>
              <a:t>Wetzstein et al 2013</a:t>
            </a:r>
            <a:r>
              <a:rPr lang="en-US" dirty="0">
                <a:solidFill>
                  <a:schemeClr val="bg1"/>
                </a:solidFill>
              </a:rPr>
              <a:t>; Cho et al 2013; Fiss et al 2014; </a:t>
            </a:r>
            <a:r>
              <a:rPr lang="en-US" dirty="0" err="1" smtClean="0">
                <a:solidFill>
                  <a:schemeClr val="bg1"/>
                </a:solidFill>
              </a:rPr>
              <a:t>Boominathan</a:t>
            </a:r>
            <a:r>
              <a:rPr lang="en-US" dirty="0" smtClean="0">
                <a:solidFill>
                  <a:schemeClr val="bg1"/>
                </a:solidFill>
              </a:rPr>
              <a:t> et </a:t>
            </a:r>
            <a:r>
              <a:rPr lang="en-US" dirty="0">
                <a:solidFill>
                  <a:schemeClr val="bg1"/>
                </a:solidFill>
              </a:rPr>
              <a:t>al 2014; </a:t>
            </a:r>
            <a:r>
              <a:rPr lang="en-US" dirty="0" smtClean="0">
                <a:solidFill>
                  <a:schemeClr val="bg1"/>
                </a:solidFill>
              </a:rPr>
              <a:t>Wei </a:t>
            </a:r>
            <a:r>
              <a:rPr lang="en-US" dirty="0">
                <a:solidFill>
                  <a:schemeClr val="bg1"/>
                </a:solidFill>
              </a:rPr>
              <a:t>et al </a:t>
            </a:r>
            <a:r>
              <a:rPr lang="en-US" dirty="0" smtClean="0">
                <a:solidFill>
                  <a:schemeClr val="bg1"/>
                </a:solidFill>
              </a:rPr>
              <a:t>2015</a:t>
            </a:r>
            <a:endParaRPr lang="en-US" dirty="0">
              <a:solidFill>
                <a:schemeClr val="bg1"/>
              </a:solidFill>
            </a:endParaRPr>
          </a:p>
        </p:txBody>
      </p:sp>
      <p:sp>
        <p:nvSpPr>
          <p:cNvPr id="5" name="Rectangle 4"/>
          <p:cNvSpPr/>
          <p:nvPr/>
        </p:nvSpPr>
        <p:spPr>
          <a:xfrm>
            <a:off x="602086" y="2725940"/>
            <a:ext cx="7822586" cy="830997"/>
          </a:xfrm>
          <a:prstGeom prst="rect">
            <a:avLst/>
          </a:prstGeom>
        </p:spPr>
        <p:txBody>
          <a:bodyPr wrap="square">
            <a:spAutoFit/>
          </a:bodyPr>
          <a:lstStyle/>
          <a:p>
            <a:pPr algn="ctr"/>
            <a:r>
              <a:rPr lang="en-US" sz="2400" dirty="0" smtClean="0">
                <a:solidFill>
                  <a:schemeClr val="bg1"/>
                </a:solidFill>
              </a:rPr>
              <a:t>LF camera research ~=</a:t>
            </a:r>
            <a:br>
              <a:rPr lang="en-US" sz="2400" dirty="0" smtClean="0">
                <a:solidFill>
                  <a:schemeClr val="bg1"/>
                </a:solidFill>
              </a:rPr>
            </a:br>
            <a:r>
              <a:rPr lang="en-US" sz="2400" dirty="0" smtClean="0">
                <a:solidFill>
                  <a:schemeClr val="bg1"/>
                </a:solidFill>
              </a:rPr>
              <a:t>Improving spatial resolution</a:t>
            </a:r>
            <a:endParaRPr lang="en-US" sz="2400" dirty="0">
              <a:solidFill>
                <a:schemeClr val="bg1"/>
              </a:solidFill>
            </a:endParaRPr>
          </a:p>
        </p:txBody>
      </p:sp>
    </p:spTree>
    <p:extLst>
      <p:ext uri="{BB962C8B-B14F-4D97-AF65-F5344CB8AC3E}">
        <p14:creationId xmlns:p14="http://schemas.microsoft.com/office/powerpoint/2010/main" val="25566746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41" presetClass="entr" presetSubtype="0" fill="hold" nodeType="afterEffect">
                                  <p:stCondLst>
                                    <p:cond delay="0"/>
                                  </p:stCondLst>
                                  <p:iterate type="lt">
                                    <p:tmPct val="10000"/>
                                  </p:iterate>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2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2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1" dur="2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2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0"/>
          <p:cNvGrpSpPr/>
          <p:nvPr/>
        </p:nvGrpSpPr>
        <p:grpSpPr>
          <a:xfrm rot="16200000">
            <a:off x="6627177" y="1980021"/>
            <a:ext cx="548640" cy="539496"/>
            <a:chOff x="6911535" y="1202171"/>
            <a:chExt cx="886968" cy="868681"/>
          </a:xfrm>
        </p:grpSpPr>
        <p:pic>
          <p:nvPicPr>
            <p:cNvPr id="160"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911535" y="1202171"/>
              <a:ext cx="886968" cy="446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61" name="Arc 160"/>
            <p:cNvSpPr/>
            <p:nvPr/>
          </p:nvSpPr>
          <p:spPr>
            <a:xfrm rot="16200000">
              <a:off x="6927234" y="1218030"/>
              <a:ext cx="855568" cy="850075"/>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2" name="Group 381"/>
          <p:cNvGrpSpPr/>
          <p:nvPr/>
        </p:nvGrpSpPr>
        <p:grpSpPr>
          <a:xfrm rot="16200000">
            <a:off x="6627177" y="2589594"/>
            <a:ext cx="548640" cy="539496"/>
            <a:chOff x="6911535" y="1202171"/>
            <a:chExt cx="886968" cy="868681"/>
          </a:xfrm>
        </p:grpSpPr>
        <p:pic>
          <p:nvPicPr>
            <p:cNvPr id="383"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911535" y="1202171"/>
              <a:ext cx="886968" cy="446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84" name="Arc 383"/>
            <p:cNvSpPr/>
            <p:nvPr/>
          </p:nvSpPr>
          <p:spPr>
            <a:xfrm rot="16200000">
              <a:off x="6927234" y="1218030"/>
              <a:ext cx="855568" cy="850075"/>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8" name="Group 387"/>
          <p:cNvGrpSpPr/>
          <p:nvPr/>
        </p:nvGrpSpPr>
        <p:grpSpPr>
          <a:xfrm rot="16200000">
            <a:off x="6627177" y="3223665"/>
            <a:ext cx="548640" cy="539496"/>
            <a:chOff x="6911535" y="1202171"/>
            <a:chExt cx="886968" cy="868681"/>
          </a:xfrm>
        </p:grpSpPr>
        <p:pic>
          <p:nvPicPr>
            <p:cNvPr id="38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6911535" y="1202171"/>
              <a:ext cx="886968" cy="4467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90" name="Arc 389"/>
            <p:cNvSpPr/>
            <p:nvPr/>
          </p:nvSpPr>
          <p:spPr>
            <a:xfrm rot="16200000">
              <a:off x="6927234" y="1218030"/>
              <a:ext cx="855568" cy="850075"/>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31" name="Group 330"/>
          <p:cNvGrpSpPr/>
          <p:nvPr/>
        </p:nvGrpSpPr>
        <p:grpSpPr>
          <a:xfrm>
            <a:off x="6919801" y="1943602"/>
            <a:ext cx="206100" cy="1846865"/>
            <a:chOff x="4671690" y="1458417"/>
            <a:chExt cx="141069" cy="423204"/>
          </a:xfrm>
        </p:grpSpPr>
        <p:sp>
          <p:nvSpPr>
            <p:cNvPr id="332" name="Rectangle 331"/>
            <p:cNvSpPr/>
            <p:nvPr/>
          </p:nvSpPr>
          <p:spPr>
            <a:xfrm>
              <a:off x="4671690" y="1458417"/>
              <a:ext cx="141069" cy="141068"/>
            </a:xfrm>
            <a:prstGeom prst="rect">
              <a:avLst/>
            </a:prstGeom>
            <a:solidFill>
              <a:srgbClr val="004A8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33" name="Rectangle 332"/>
            <p:cNvSpPr/>
            <p:nvPr/>
          </p:nvSpPr>
          <p:spPr>
            <a:xfrm>
              <a:off x="4671690" y="1599485"/>
              <a:ext cx="141069" cy="141068"/>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34" name="Rectangle 333"/>
            <p:cNvSpPr/>
            <p:nvPr/>
          </p:nvSpPr>
          <p:spPr>
            <a:xfrm>
              <a:off x="4671690" y="1740553"/>
              <a:ext cx="141069" cy="141068"/>
            </a:xfrm>
            <a:prstGeom prst="rect">
              <a:avLst/>
            </a:prstGeom>
            <a:solidFill>
              <a:srgbClr val="82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06" name="Group 205"/>
          <p:cNvGrpSpPr/>
          <p:nvPr/>
        </p:nvGrpSpPr>
        <p:grpSpPr>
          <a:xfrm>
            <a:off x="5804563" y="1962872"/>
            <a:ext cx="463850" cy="1846867"/>
            <a:chOff x="4305300" y="634999"/>
            <a:chExt cx="160867" cy="254001"/>
          </a:xfrm>
          <a:solidFill>
            <a:srgbClr val="000000"/>
          </a:solidFill>
        </p:grpSpPr>
        <p:sp>
          <p:nvSpPr>
            <p:cNvPr id="207" name="Oval 206"/>
            <p:cNvSpPr/>
            <p:nvPr/>
          </p:nvSpPr>
          <p:spPr>
            <a:xfrm>
              <a:off x="4305300" y="635000"/>
              <a:ext cx="152400" cy="254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08"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116" name="Rectangle 115"/>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5" name="Group 374"/>
          <p:cNvGrpSpPr/>
          <p:nvPr/>
        </p:nvGrpSpPr>
        <p:grpSpPr>
          <a:xfrm>
            <a:off x="5751017" y="631196"/>
            <a:ext cx="888876" cy="870550"/>
            <a:chOff x="7010904" y="2539547"/>
            <a:chExt cx="886968" cy="868681"/>
          </a:xfrm>
        </p:grpSpPr>
        <p:pic>
          <p:nvPicPr>
            <p:cNvPr id="372"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7010904" y="2539547"/>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373" name="Arc 372"/>
            <p:cNvSpPr/>
            <p:nvPr/>
          </p:nvSpPr>
          <p:spPr>
            <a:xfrm rot="16200000">
              <a:off x="7026603" y="2555406"/>
              <a:ext cx="855568" cy="850075"/>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4" name="Oval 373"/>
            <p:cNvSpPr/>
            <p:nvPr/>
          </p:nvSpPr>
          <p:spPr>
            <a:xfrm>
              <a:off x="7031233" y="2858223"/>
              <a:ext cx="848191" cy="256148"/>
            </a:xfrm>
            <a:prstGeom prst="ellipse">
              <a:avLst/>
            </a:prstGeom>
            <a:solidFill>
              <a:srgbClr val="000000"/>
            </a:solid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9" name="Group 468"/>
          <p:cNvGrpSpPr/>
          <p:nvPr/>
        </p:nvGrpSpPr>
        <p:grpSpPr>
          <a:xfrm rot="16200000">
            <a:off x="3012863" y="1979700"/>
            <a:ext cx="551926" cy="543429"/>
            <a:chOff x="-561304" y="6445250"/>
            <a:chExt cx="3987800" cy="3926407"/>
          </a:xfrm>
          <a:effectLst/>
        </p:grpSpPr>
        <p:pic>
          <p:nvPicPr>
            <p:cNvPr id="470"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71" name="Arc 470"/>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2" name="Group 471"/>
          <p:cNvGrpSpPr/>
          <p:nvPr/>
        </p:nvGrpSpPr>
        <p:grpSpPr>
          <a:xfrm rot="16200000">
            <a:off x="3005100" y="2585986"/>
            <a:ext cx="551926" cy="543429"/>
            <a:chOff x="-561304" y="6445250"/>
            <a:chExt cx="3987800" cy="3926407"/>
          </a:xfrm>
          <a:effectLst/>
        </p:grpSpPr>
        <p:pic>
          <p:nvPicPr>
            <p:cNvPr id="473"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74" name="Arc 473"/>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5" name="Group 474"/>
          <p:cNvGrpSpPr/>
          <p:nvPr/>
        </p:nvGrpSpPr>
        <p:grpSpPr>
          <a:xfrm rot="16200000">
            <a:off x="3005101" y="3210941"/>
            <a:ext cx="551926" cy="543429"/>
            <a:chOff x="-561304" y="6445250"/>
            <a:chExt cx="3987800" cy="3926407"/>
          </a:xfrm>
          <a:effectLst/>
        </p:grpSpPr>
        <p:pic>
          <p:nvPicPr>
            <p:cNvPr id="476"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77" name="Arc 476"/>
            <p:cNvSpPr/>
            <p:nvPr/>
          </p:nvSpPr>
          <p:spPr>
            <a:xfrm rot="16200000">
              <a:off x="-505213" y="6527117"/>
              <a:ext cx="3867150" cy="3821930"/>
            </a:xfrm>
            <a:prstGeom prst="arc">
              <a:avLst>
                <a:gd name="adj1" fmla="val 16200000"/>
                <a:gd name="adj2" fmla="val 5399999"/>
              </a:avLst>
            </a:prstGeom>
            <a:ln w="952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8" name="Group 477"/>
          <p:cNvGrpSpPr/>
          <p:nvPr/>
        </p:nvGrpSpPr>
        <p:grpSpPr>
          <a:xfrm>
            <a:off x="2184128" y="1962873"/>
            <a:ext cx="463850" cy="1846867"/>
            <a:chOff x="4305300" y="634999"/>
            <a:chExt cx="160867" cy="254001"/>
          </a:xfrm>
          <a:solidFill>
            <a:srgbClr val="000000"/>
          </a:solidFill>
        </p:grpSpPr>
        <p:sp>
          <p:nvSpPr>
            <p:cNvPr id="479" name="Oval 478"/>
            <p:cNvSpPr/>
            <p:nvPr/>
          </p:nvSpPr>
          <p:spPr>
            <a:xfrm>
              <a:off x="4305300" y="635000"/>
              <a:ext cx="152400" cy="254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80"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481" name="Group 480"/>
          <p:cNvGrpSpPr/>
          <p:nvPr/>
        </p:nvGrpSpPr>
        <p:grpSpPr>
          <a:xfrm>
            <a:off x="2141152" y="631197"/>
            <a:ext cx="884160" cy="870550"/>
            <a:chOff x="-561304" y="6445250"/>
            <a:chExt cx="3987800" cy="3926412"/>
          </a:xfrm>
          <a:effectLst/>
        </p:grpSpPr>
        <p:pic>
          <p:nvPicPr>
            <p:cNvPr id="482"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483" name="Group 482"/>
            <p:cNvGrpSpPr/>
            <p:nvPr/>
          </p:nvGrpSpPr>
          <p:grpSpPr>
            <a:xfrm>
              <a:off x="-482602" y="6504513"/>
              <a:ext cx="3821931" cy="3867149"/>
              <a:chOff x="-482602" y="6504513"/>
              <a:chExt cx="3821931" cy="3867149"/>
            </a:xfrm>
            <a:effectLst/>
          </p:grpSpPr>
          <p:sp>
            <p:nvSpPr>
              <p:cNvPr id="484" name="Arc 483"/>
              <p:cNvSpPr/>
              <p:nvPr/>
            </p:nvSpPr>
            <p:spPr>
              <a:xfrm rot="16200000">
                <a:off x="-505211" y="6527122"/>
                <a:ext cx="3867149" cy="3821931"/>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5" name="Oval 484"/>
              <p:cNvSpPr/>
              <p:nvPr/>
            </p:nvSpPr>
            <p:spPr>
              <a:xfrm>
                <a:off x="-474136" y="7891242"/>
                <a:ext cx="3813460" cy="1146618"/>
              </a:xfrm>
              <a:prstGeom prst="ellipse">
                <a:avLst/>
              </a:prstGeom>
              <a:solidFill>
                <a:srgbClr val="000000"/>
              </a:solidFill>
              <a:ln w="28575"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86" name="Group 485"/>
          <p:cNvGrpSpPr/>
          <p:nvPr/>
        </p:nvGrpSpPr>
        <p:grpSpPr>
          <a:xfrm>
            <a:off x="3299366" y="1943604"/>
            <a:ext cx="206100" cy="1846865"/>
            <a:chOff x="4671690" y="1458417"/>
            <a:chExt cx="141069" cy="423204"/>
          </a:xfrm>
        </p:grpSpPr>
        <p:sp>
          <p:nvSpPr>
            <p:cNvPr id="487" name="Rectangle 486"/>
            <p:cNvSpPr/>
            <p:nvPr/>
          </p:nvSpPr>
          <p:spPr>
            <a:xfrm>
              <a:off x="4671690" y="1458417"/>
              <a:ext cx="141069" cy="141068"/>
            </a:xfrm>
            <a:prstGeom prst="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88" name="Rectangle 487"/>
            <p:cNvSpPr/>
            <p:nvPr/>
          </p:nvSpPr>
          <p:spPr>
            <a:xfrm>
              <a:off x="4671690" y="1599485"/>
              <a:ext cx="141069" cy="141068"/>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89" name="Rectangle 488"/>
            <p:cNvSpPr/>
            <p:nvPr/>
          </p:nvSpPr>
          <p:spPr>
            <a:xfrm>
              <a:off x="4671690" y="1740553"/>
              <a:ext cx="141069" cy="141068"/>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145" name="TextBox 144"/>
          <p:cNvSpPr txBox="1"/>
          <p:nvPr/>
        </p:nvSpPr>
        <p:spPr>
          <a:xfrm>
            <a:off x="1537810" y="4015011"/>
            <a:ext cx="2371993"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Strong</a:t>
            </a:r>
          </a:p>
          <a:p>
            <a:pPr algn="ctr"/>
            <a:r>
              <a:rPr lang="en-US" sz="2000" dirty="0" smtClean="0">
                <a:solidFill>
                  <a:schemeClr val="bg1"/>
                </a:solidFill>
                <a:latin typeface="Franklin Gothic Book" panose="020B0503020102020204" pitchFamily="34" charset="0"/>
              </a:rPr>
              <a:t>Uniform</a:t>
            </a:r>
            <a:endParaRPr lang="en-US" sz="2000" dirty="0">
              <a:solidFill>
                <a:schemeClr val="bg1"/>
              </a:solidFill>
              <a:latin typeface="Franklin Gothic Book" panose="020B0503020102020204" pitchFamily="34" charset="0"/>
            </a:endParaRPr>
          </a:p>
        </p:txBody>
      </p:sp>
      <p:sp>
        <p:nvSpPr>
          <p:cNvPr id="146" name="TextBox 145"/>
          <p:cNvSpPr txBox="1"/>
          <p:nvPr/>
        </p:nvSpPr>
        <p:spPr>
          <a:xfrm>
            <a:off x="4960350" y="4015011"/>
            <a:ext cx="2371993"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Weak</a:t>
            </a:r>
          </a:p>
          <a:p>
            <a:pPr algn="ctr"/>
            <a:r>
              <a:rPr lang="en-US" sz="2000" dirty="0" smtClean="0">
                <a:solidFill>
                  <a:schemeClr val="bg1"/>
                </a:solidFill>
                <a:latin typeface="Franklin Gothic Book" panose="020B0503020102020204" pitchFamily="34" charset="0"/>
              </a:rPr>
              <a:t>Non-uniform</a:t>
            </a:r>
            <a:endParaRPr lang="en-US" sz="2000" dirty="0">
              <a:solidFill>
                <a:schemeClr val="bg1"/>
              </a:solidFill>
              <a:latin typeface="Franklin Gothic Book" panose="020B0503020102020204" pitchFamily="34" charset="0"/>
            </a:endParaRPr>
          </a:p>
        </p:txBody>
      </p:sp>
      <p:sp>
        <p:nvSpPr>
          <p:cNvPr id="47" name="TextBox 46"/>
          <p:cNvSpPr txBox="1"/>
          <p:nvPr/>
        </p:nvSpPr>
        <p:spPr>
          <a:xfrm>
            <a:off x="241403" y="4168899"/>
            <a:ext cx="1447697"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Prefilter</a:t>
            </a:r>
            <a:endParaRPr lang="en-US" sz="2000" dirty="0">
              <a:solidFill>
                <a:schemeClr val="bg1"/>
              </a:solidFill>
              <a:latin typeface="Franklin Gothic Book" panose="020B0503020102020204" pitchFamily="34" charset="0"/>
            </a:endParaRPr>
          </a:p>
        </p:txBody>
      </p:sp>
      <p:sp>
        <p:nvSpPr>
          <p:cNvPr id="49" name="TextBox 48"/>
          <p:cNvSpPr txBox="1"/>
          <p:nvPr/>
        </p:nvSpPr>
        <p:spPr>
          <a:xfrm>
            <a:off x="241403" y="498135"/>
            <a:ext cx="1447697"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Angular sensitivity</a:t>
            </a:r>
            <a:endParaRPr lang="en-US" sz="2000" dirty="0">
              <a:solidFill>
                <a:schemeClr val="bg1"/>
              </a:solidFill>
              <a:latin typeface="Franklin Gothic Book" panose="020B0503020102020204" pitchFamily="34" charset="0"/>
            </a:endParaRPr>
          </a:p>
        </p:txBody>
      </p:sp>
      <p:sp>
        <p:nvSpPr>
          <p:cNvPr id="50" name="TextBox 49"/>
          <p:cNvSpPr txBox="1"/>
          <p:nvPr/>
        </p:nvSpPr>
        <p:spPr>
          <a:xfrm>
            <a:off x="1802061" y="142704"/>
            <a:ext cx="1447697"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Uniform</a:t>
            </a:r>
            <a:endParaRPr lang="en-US" sz="2000" dirty="0">
              <a:solidFill>
                <a:schemeClr val="bg1"/>
              </a:solidFill>
              <a:latin typeface="Franklin Gothic Book" panose="020B0503020102020204" pitchFamily="34" charset="0"/>
            </a:endParaRPr>
          </a:p>
        </p:txBody>
      </p:sp>
      <p:sp>
        <p:nvSpPr>
          <p:cNvPr id="51" name="TextBox 50"/>
          <p:cNvSpPr txBox="1"/>
          <p:nvPr/>
        </p:nvSpPr>
        <p:spPr>
          <a:xfrm>
            <a:off x="5422498" y="142704"/>
            <a:ext cx="1447697"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Picky</a:t>
            </a:r>
            <a:endParaRPr lang="en-US" sz="20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05797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      ) is a Well-Known Property</a:t>
            </a:r>
            <a:endParaRPr lang="en-US" dirty="0"/>
          </a:p>
        </p:txBody>
      </p:sp>
      <p:sp>
        <p:nvSpPr>
          <p:cNvPr id="3" name="Content Placeholder 2"/>
          <p:cNvSpPr>
            <a:spLocks noGrp="1"/>
          </p:cNvSpPr>
          <p:nvPr>
            <p:ph idx="1"/>
          </p:nvPr>
        </p:nvSpPr>
        <p:spPr/>
        <p:txBody>
          <a:bodyPr/>
          <a:lstStyle/>
          <a:p>
            <a:pPr marL="0" indent="0">
              <a:buNone/>
            </a:pPr>
            <a:r>
              <a:rPr lang="en-US" dirty="0"/>
              <a:t>Large chief-ray-angle in wide-angle cameras</a:t>
            </a:r>
          </a:p>
          <a:p>
            <a:pPr lvl="1"/>
            <a:r>
              <a:rPr lang="en-US" dirty="0"/>
              <a:t>Vignetting, crosstalk…</a:t>
            </a:r>
          </a:p>
        </p:txBody>
      </p:sp>
      <p:sp>
        <p:nvSpPr>
          <p:cNvPr id="147" name="Rectangle 146"/>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2267105" y="211856"/>
            <a:ext cx="633046" cy="619994"/>
            <a:chOff x="7010904" y="2539547"/>
            <a:chExt cx="886968" cy="868681"/>
          </a:xfrm>
        </p:grpSpPr>
        <p:pic>
          <p:nvPicPr>
            <p:cNvPr id="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7010904" y="2539547"/>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Arc 6"/>
            <p:cNvSpPr/>
            <p:nvPr/>
          </p:nvSpPr>
          <p:spPr>
            <a:xfrm rot="16200000">
              <a:off x="7026603" y="2555406"/>
              <a:ext cx="855568" cy="850075"/>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p:cNvSpPr/>
            <p:nvPr/>
          </p:nvSpPr>
          <p:spPr>
            <a:xfrm>
              <a:off x="7031233" y="2858223"/>
              <a:ext cx="848191" cy="256148"/>
            </a:xfrm>
            <a:prstGeom prst="ellipse">
              <a:avLst/>
            </a:prstGeom>
            <a:solidFill>
              <a:srgbClr val="000000"/>
            </a:solid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0362444"/>
      </p:ext>
    </p:extLst>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3759"/>
            <a:ext cx="8229600" cy="1628941"/>
          </a:xfrm>
        </p:spPr>
        <p:txBody>
          <a:bodyPr/>
          <a:lstStyle/>
          <a:p>
            <a:pPr marL="0" indent="0">
              <a:buNone/>
            </a:pPr>
            <a:r>
              <a:rPr lang="en-US" dirty="0"/>
              <a:t>Large chief-ray-angle </a:t>
            </a:r>
            <a:r>
              <a:rPr lang="en-US" dirty="0" smtClean="0"/>
              <a:t>in wide-angle </a:t>
            </a:r>
            <a:r>
              <a:rPr lang="en-US" dirty="0"/>
              <a:t>cameras</a:t>
            </a:r>
          </a:p>
          <a:p>
            <a:pPr lvl="1"/>
            <a:r>
              <a:rPr lang="en-US" dirty="0" smtClean="0"/>
              <a:t>Vignetting, crosstalk…</a:t>
            </a:r>
          </a:p>
          <a:p>
            <a:pPr lvl="1"/>
            <a:r>
              <a:rPr lang="en-US" altLang="zh-TW" dirty="0" smtClean="0"/>
              <a:t>Solution: </a:t>
            </a:r>
            <a:r>
              <a:rPr lang="en-US" altLang="zh-TW" i="1" dirty="0" smtClean="0"/>
              <a:t>M</a:t>
            </a:r>
            <a:r>
              <a:rPr lang="en-US" i="1" dirty="0" smtClean="0"/>
              <a:t>icrolens shift</a:t>
            </a:r>
            <a:endParaRPr lang="en-US" dirty="0"/>
          </a:p>
        </p:txBody>
      </p:sp>
      <p:sp>
        <p:nvSpPr>
          <p:cNvPr id="147" name="Rectangle 146"/>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3" name="Group 142"/>
          <p:cNvGrpSpPr/>
          <p:nvPr/>
        </p:nvGrpSpPr>
        <p:grpSpPr>
          <a:xfrm>
            <a:off x="1305732" y="2662357"/>
            <a:ext cx="3040208" cy="1929472"/>
            <a:chOff x="2157760" y="2651988"/>
            <a:chExt cx="3136481" cy="1990570"/>
          </a:xfrm>
        </p:grpSpPr>
        <p:pic>
          <p:nvPicPr>
            <p:cNvPr id="1033" name="Picture 9"/>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GlowEdges trans="0" smoothness="0"/>
                      </a14:imgEffect>
                    </a14:imgLayer>
                  </a14:imgProps>
                </a:ext>
                <a:ext uri="{28A0092B-C50C-407E-A947-70E740481C1C}">
                  <a14:useLocalDpi xmlns:a14="http://schemas.microsoft.com/office/drawing/2010/main" val="0"/>
                </a:ext>
              </a:extLst>
            </a:blip>
            <a:srcRect l="16771"/>
            <a:stretch/>
          </p:blipFill>
          <p:spPr bwMode="auto">
            <a:xfrm>
              <a:off x="3231841" y="2709746"/>
              <a:ext cx="2062400" cy="116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9" name="TextBox 148"/>
            <p:cNvSpPr txBox="1"/>
            <p:nvPr/>
          </p:nvSpPr>
          <p:spPr>
            <a:xfrm>
              <a:off x="3263166" y="4304004"/>
              <a:ext cx="1999750" cy="338554"/>
            </a:xfrm>
            <a:prstGeom prst="rect">
              <a:avLst/>
            </a:prstGeom>
            <a:noFill/>
          </p:spPr>
          <p:txBody>
            <a:bodyPr wrap="square" rtlCol="0">
              <a:spAutoFit/>
            </a:bodyPr>
            <a:lstStyle/>
            <a:p>
              <a:pPr algn="ctr"/>
              <a:r>
                <a:rPr lang="en-US" sz="1600" dirty="0" smtClean="0">
                  <a:solidFill>
                    <a:schemeClr val="bg1"/>
                  </a:solidFill>
                  <a:latin typeface="Franklin Gothic Book" panose="020B0503020102020204" pitchFamily="34" charset="0"/>
                </a:rPr>
                <a:t>[Leica M8]</a:t>
              </a:r>
              <a:endParaRPr lang="en-US" sz="1600" dirty="0">
                <a:solidFill>
                  <a:schemeClr val="bg1"/>
                </a:solidFill>
                <a:latin typeface="Franklin Gothic Book" panose="020B0503020102020204" pitchFamily="34" charset="0"/>
              </a:endParaRPr>
            </a:p>
          </p:txBody>
        </p:sp>
        <p:pic>
          <p:nvPicPr>
            <p:cNvPr id="150"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27570" r="83208"/>
            <a:stretch/>
          </p:blipFill>
          <p:spPr bwMode="auto">
            <a:xfrm>
              <a:off x="2157760" y="2651988"/>
              <a:ext cx="984196" cy="199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6" name="Group 155"/>
          <p:cNvGrpSpPr/>
          <p:nvPr/>
        </p:nvGrpSpPr>
        <p:grpSpPr>
          <a:xfrm>
            <a:off x="5140662" y="2662357"/>
            <a:ext cx="2178042" cy="1999738"/>
            <a:chOff x="3155950" y="1797050"/>
            <a:chExt cx="3651250" cy="3352342"/>
          </a:xfrm>
        </p:grpSpPr>
        <p:pic>
          <p:nvPicPr>
            <p:cNvPr id="1041" name="Picture 17" descr="http://www.photoactivity.com/Pagine/Articoli/062%20Sony%20A7r/microlens_sony.png"/>
            <p:cNvPicPr>
              <a:picLocks noChangeAspect="1" noChangeArrowheads="1"/>
            </p:cNvPicPr>
            <p:nvPr/>
          </p:nvPicPr>
          <p:blipFill rotWithShape="1">
            <a:blip r:embed="rId6">
              <a:extLst>
                <a:ext uri="{28A0092B-C50C-407E-A947-70E740481C1C}">
                  <a14:useLocalDpi xmlns:a14="http://schemas.microsoft.com/office/drawing/2010/main" val="0"/>
                </a:ext>
              </a:extLst>
            </a:blip>
            <a:srcRect l="5104" t="9849" r="7775" b="7765"/>
            <a:stretch/>
          </p:blipFill>
          <p:spPr bwMode="auto">
            <a:xfrm>
              <a:off x="3155950" y="1797050"/>
              <a:ext cx="3651250" cy="2762250"/>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p:cNvSpPr txBox="1"/>
            <p:nvPr/>
          </p:nvSpPr>
          <p:spPr>
            <a:xfrm>
              <a:off x="3155950" y="4559301"/>
              <a:ext cx="3651250" cy="590091"/>
            </a:xfrm>
            <a:prstGeom prst="rect">
              <a:avLst/>
            </a:prstGeom>
            <a:noFill/>
          </p:spPr>
          <p:txBody>
            <a:bodyPr wrap="square" rtlCol="0">
              <a:spAutoFit/>
            </a:bodyPr>
            <a:lstStyle/>
            <a:p>
              <a:pPr algn="ctr"/>
              <a:r>
                <a:rPr lang="en-US" sz="1600" dirty="0" smtClean="0">
                  <a:solidFill>
                    <a:schemeClr val="bg1"/>
                  </a:solidFill>
                  <a:latin typeface="Franklin Gothic Book" panose="020B0503020102020204" pitchFamily="34" charset="0"/>
                </a:rPr>
                <a:t>[Sony a7R]</a:t>
              </a:r>
              <a:endParaRPr lang="en-US" sz="1600" dirty="0">
                <a:solidFill>
                  <a:schemeClr val="bg1"/>
                </a:solidFill>
                <a:latin typeface="Franklin Gothic Book" panose="020B0503020102020204" pitchFamily="34" charset="0"/>
              </a:endParaRPr>
            </a:p>
          </p:txBody>
        </p:sp>
      </p:grpSp>
      <p:sp>
        <p:nvSpPr>
          <p:cNvPr id="18" name="Title 1"/>
          <p:cNvSpPr>
            <a:spLocks noGrp="1"/>
          </p:cNvSpPr>
          <p:nvPr>
            <p:ph type="title"/>
          </p:nvPr>
        </p:nvSpPr>
        <p:spPr>
          <a:xfrm>
            <a:off x="457200" y="0"/>
            <a:ext cx="8229600" cy="746760"/>
          </a:xfrm>
        </p:spPr>
        <p:txBody>
          <a:bodyPr/>
          <a:lstStyle/>
          <a:p>
            <a:r>
              <a:rPr lang="en-US" dirty="0" smtClean="0"/>
              <a:t>This (      ) is a Well-Known Property</a:t>
            </a:r>
            <a:endParaRPr lang="en-US" dirty="0"/>
          </a:p>
        </p:txBody>
      </p:sp>
      <p:grpSp>
        <p:nvGrpSpPr>
          <p:cNvPr id="19" name="Group 18"/>
          <p:cNvGrpSpPr/>
          <p:nvPr/>
        </p:nvGrpSpPr>
        <p:grpSpPr>
          <a:xfrm>
            <a:off x="2267105" y="211856"/>
            <a:ext cx="633046" cy="619994"/>
            <a:chOff x="7010904" y="2539547"/>
            <a:chExt cx="886968" cy="868681"/>
          </a:xfrm>
        </p:grpSpPr>
        <p:pic>
          <p:nvPicPr>
            <p:cNvPr id="20"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7010904" y="2539547"/>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21" name="Arc 20"/>
            <p:cNvSpPr/>
            <p:nvPr/>
          </p:nvSpPr>
          <p:spPr>
            <a:xfrm rot="16200000">
              <a:off x="7026603" y="2555406"/>
              <a:ext cx="855568" cy="850075"/>
            </a:xfrm>
            <a:prstGeom prst="arc">
              <a:avLst>
                <a:gd name="adj1" fmla="val 16200000"/>
                <a:gd name="adj2" fmla="val 5399999"/>
              </a:avLst>
            </a:prstGeom>
            <a:ln w="28575"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Oval 21"/>
            <p:cNvSpPr/>
            <p:nvPr/>
          </p:nvSpPr>
          <p:spPr>
            <a:xfrm>
              <a:off x="7031233" y="2858223"/>
              <a:ext cx="848191" cy="256148"/>
            </a:xfrm>
            <a:prstGeom prst="ellipse">
              <a:avLst/>
            </a:prstGeom>
            <a:solidFill>
              <a:srgbClr val="000000"/>
            </a:solidFill>
            <a:ln w="28575"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937083"/>
      </p:ext>
    </p:extLst>
  </p:cSld>
  <p:clrMapOvr>
    <a:masterClrMapping/>
  </p:clrMapOvr>
  <p:transition spd="slow">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descr="C:\tmp\1d\submission\kernels_F1.9\kernelSweep_006_00.0_1.00_37.00_21.00_1.9_0.00.png"/>
          <p:cNvPicPr>
            <a:picLocks noChangeAspect="1" noChangeArrowheads="1"/>
          </p:cNvPicPr>
          <p:nvPr/>
        </p:nvPicPr>
        <p:blipFill rotWithShape="1">
          <a:blip r:embed="rId3">
            <a:extLst>
              <a:ext uri="{28A0092B-C50C-407E-A947-70E740481C1C}">
                <a14:useLocalDpi xmlns:a14="http://schemas.microsoft.com/office/drawing/2010/main" val="0"/>
              </a:ext>
            </a:extLst>
          </a:blip>
          <a:srcRect l="25181" r="25554"/>
          <a:stretch/>
        </p:blipFill>
        <p:spPr bwMode="auto">
          <a:xfrm>
            <a:off x="925091" y="815517"/>
            <a:ext cx="1155594" cy="11923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831953" y="815519"/>
            <a:ext cx="0" cy="1192384"/>
          </a:xfrm>
          <a:prstGeom prst="straightConnector1">
            <a:avLst/>
          </a:prstGeom>
          <a:ln w="25400" cap="rnd">
            <a:solidFill>
              <a:schemeClr val="bg1"/>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925090" y="708521"/>
            <a:ext cx="1155594" cy="0"/>
          </a:xfrm>
          <a:prstGeom prst="straightConnector1">
            <a:avLst/>
          </a:prstGeom>
          <a:ln w="25400" cap="rnd">
            <a:solidFill>
              <a:schemeClr val="bg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21273" y="320568"/>
            <a:ext cx="2371993"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Surface</a:t>
            </a:r>
            <a:endParaRPr lang="en-US" sz="2000" dirty="0">
              <a:solidFill>
                <a:schemeClr val="bg1"/>
              </a:solidFill>
              <a:latin typeface="Franklin Gothic Book" panose="020B0503020102020204" pitchFamily="34" charset="0"/>
            </a:endParaRPr>
          </a:p>
        </p:txBody>
      </p:sp>
      <p:sp>
        <p:nvSpPr>
          <p:cNvPr id="38" name="TextBox 37"/>
          <p:cNvSpPr txBox="1"/>
          <p:nvPr/>
        </p:nvSpPr>
        <p:spPr>
          <a:xfrm rot="16200000">
            <a:off x="193055" y="1205304"/>
            <a:ext cx="89167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Depth</a:t>
            </a:r>
            <a:endParaRPr lang="en-US" sz="2000" dirty="0">
              <a:solidFill>
                <a:schemeClr val="bg1"/>
              </a:solidFill>
              <a:latin typeface="Franklin Gothic Book" panose="020B0503020102020204" pitchFamily="34" charset="0"/>
            </a:endParaRPr>
          </a:p>
        </p:txBody>
      </p:sp>
      <p:cxnSp>
        <p:nvCxnSpPr>
          <p:cNvPr id="40" name="Straight Arrow Connector 39"/>
          <p:cNvCxnSpPr/>
          <p:nvPr/>
        </p:nvCxnSpPr>
        <p:spPr>
          <a:xfrm>
            <a:off x="1388640" y="2169021"/>
            <a:ext cx="228494" cy="0"/>
          </a:xfrm>
          <a:prstGeom prst="straightConnector1">
            <a:avLst/>
          </a:prstGeom>
          <a:ln w="25400" cap="rnd">
            <a:solidFill>
              <a:schemeClr val="bg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1273" y="2168418"/>
            <a:ext cx="2371993"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Lenslet</a:t>
            </a:r>
            <a:br>
              <a:rPr lang="en-US" sz="2000" dirty="0" smtClean="0">
                <a:solidFill>
                  <a:schemeClr val="bg1"/>
                </a:solidFill>
                <a:latin typeface="Franklin Gothic Book" panose="020B0503020102020204" pitchFamily="34" charset="0"/>
              </a:rPr>
            </a:br>
            <a:r>
              <a:rPr lang="en-US" sz="2000" dirty="0" smtClean="0">
                <a:solidFill>
                  <a:schemeClr val="bg1"/>
                </a:solidFill>
                <a:latin typeface="Franklin Gothic Book" panose="020B0503020102020204" pitchFamily="34" charset="0"/>
              </a:rPr>
              <a:t>diameter</a:t>
            </a:r>
            <a:endParaRPr lang="en-US" sz="2000" dirty="0">
              <a:solidFill>
                <a:schemeClr val="bg1"/>
              </a:solidFill>
              <a:latin typeface="Franklin Gothic Book" panose="020B0503020102020204" pitchFamily="34" charset="0"/>
            </a:endParaRPr>
          </a:p>
        </p:txBody>
      </p:sp>
      <p:sp>
        <p:nvSpPr>
          <p:cNvPr id="10" name="Content Placeholder 1"/>
          <p:cNvSpPr txBox="1">
            <a:spLocks/>
          </p:cNvSpPr>
          <p:nvPr/>
        </p:nvSpPr>
        <p:spPr bwMode="auto">
          <a:xfrm>
            <a:off x="2997200" y="596022"/>
            <a:ext cx="5884334" cy="373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marL="342771" indent="-342771" algn="l" rtl="0" eaLnBrk="0" fontAlgn="base" hangingPunct="0">
              <a:spcBef>
                <a:spcPct val="20000"/>
              </a:spcBef>
              <a:spcAft>
                <a:spcPct val="0"/>
              </a:spcAft>
              <a:buFont typeface="Arial" charset="0"/>
              <a:buChar char="•"/>
              <a:defRPr sz="30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marL="742671" indent="-285643" algn="l" rtl="0" eaLnBrk="0" fontAlgn="base" hangingPunct="0">
              <a:spcBef>
                <a:spcPct val="20000"/>
              </a:spcBef>
              <a:spcAft>
                <a:spcPct val="0"/>
              </a:spcAft>
              <a:buFont typeface="Arial" charset="0"/>
              <a:buChar char="–"/>
              <a:defRPr sz="2800" kern="1200">
                <a:solidFill>
                  <a:schemeClr val="bg1"/>
                </a:solidFill>
                <a:latin typeface="Franklin Gothic Book" panose="020B0503020102020204" pitchFamily="34" charset="0"/>
                <a:ea typeface="ＭＳ Ｐゴシック" pitchFamily="-108" charset="-128"/>
                <a:cs typeface="+mn-cs"/>
              </a:defRPr>
            </a:lvl2pPr>
            <a:lvl3pPr marL="1142571" indent="-228514" algn="l" rtl="0" eaLnBrk="0" fontAlgn="base" hangingPunct="0">
              <a:spcBef>
                <a:spcPct val="20000"/>
              </a:spcBef>
              <a:spcAft>
                <a:spcPct val="0"/>
              </a:spcAft>
              <a:buFont typeface="Arial" charset="0"/>
              <a:buChar char="•"/>
              <a:defRPr sz="2300" kern="1200">
                <a:solidFill>
                  <a:schemeClr val="bg1"/>
                </a:solidFill>
                <a:latin typeface="Franklin Gothic Book" panose="020B0503020102020204" pitchFamily="34" charset="0"/>
                <a:ea typeface="ＭＳ Ｐゴシック" pitchFamily="-108" charset="-128"/>
                <a:cs typeface="+mn-cs"/>
              </a:defRPr>
            </a:lvl3pPr>
            <a:lvl4pPr marL="1599600" indent="-228514" algn="l" rtl="0" eaLnBrk="0" fontAlgn="base" hangingPunct="0">
              <a:spcBef>
                <a:spcPct val="20000"/>
              </a:spcBef>
              <a:spcAft>
                <a:spcPct val="0"/>
              </a:spcAft>
              <a:buFont typeface="Arial" charset="0"/>
              <a:buChar char="–"/>
              <a:defRPr sz="1800" kern="1200">
                <a:solidFill>
                  <a:schemeClr val="bg1"/>
                </a:solidFill>
                <a:latin typeface="Franklin Gothic Book" panose="020B0503020102020204" pitchFamily="34" charset="0"/>
                <a:ea typeface="ＭＳ Ｐゴシック" pitchFamily="-108" charset="-128"/>
                <a:cs typeface="+mn-cs"/>
              </a:defRPr>
            </a:lvl4pPr>
            <a:lvl5pPr marL="2056629" indent="-228514" algn="l" rtl="0" eaLnBrk="0" fontAlgn="base" hangingPunct="0">
              <a:spcBef>
                <a:spcPct val="20000"/>
              </a:spcBef>
              <a:spcAft>
                <a:spcPct val="0"/>
              </a:spcAft>
              <a:buFont typeface="Arial" charset="0"/>
              <a:buChar char="»"/>
              <a:defRPr sz="1300" kern="1200">
                <a:solidFill>
                  <a:schemeClr val="bg1"/>
                </a:solidFill>
                <a:latin typeface="Franklin Gothic Book" panose="020B0503020102020204" pitchFamily="34" charset="0"/>
                <a:ea typeface="ＭＳ Ｐゴシック" pitchFamily="-108" charset="-128"/>
                <a:cs typeface="+mn-cs"/>
              </a:defRPr>
            </a:lvl5pPr>
            <a:lvl6pPr marL="2514411" indent="-228583"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7" indent="-228583"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3" indent="-228583"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8" indent="-228583" algn="l" defTabSz="45716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Old prefilter model</a:t>
            </a:r>
          </a:p>
          <a:p>
            <a:pPr marL="457028" lvl="1" indent="0">
              <a:buNone/>
            </a:pPr>
            <a:r>
              <a:rPr lang="en-US" dirty="0" smtClean="0"/>
              <a:t>Depth-independent</a:t>
            </a:r>
          </a:p>
          <a:p>
            <a:pPr marL="457028" lvl="1" indent="0">
              <a:buNone/>
            </a:pPr>
            <a:r>
              <a:rPr lang="en-US" dirty="0" smtClean="0"/>
              <a:t>Spatially-invariant</a:t>
            </a:r>
          </a:p>
          <a:p>
            <a:pPr marL="457028" lvl="1" indent="0">
              <a:buNone/>
            </a:pPr>
            <a:r>
              <a:rPr lang="en-US" dirty="0" smtClean="0"/>
              <a:t>Match the lenslet density</a:t>
            </a:r>
            <a:endParaRPr lang="en-US" dirty="0"/>
          </a:p>
        </p:txBody>
      </p:sp>
    </p:spTree>
    <p:extLst>
      <p:ext uri="{BB962C8B-B14F-4D97-AF65-F5344CB8AC3E}">
        <p14:creationId xmlns:p14="http://schemas.microsoft.com/office/powerpoint/2010/main" val="401823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a:off x="925090" y="708294"/>
            <a:ext cx="1155594" cy="0"/>
          </a:xfrm>
          <a:prstGeom prst="straightConnector1">
            <a:avLst/>
          </a:prstGeom>
          <a:ln w="25400" cap="rnd">
            <a:solidFill>
              <a:schemeClr val="bg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21273" y="320341"/>
            <a:ext cx="2371993"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Surface</a:t>
            </a:r>
            <a:endParaRPr lang="en-US" sz="2000" dirty="0">
              <a:solidFill>
                <a:schemeClr val="bg1"/>
              </a:solidFill>
              <a:latin typeface="Franklin Gothic Book" panose="020B0503020102020204" pitchFamily="34" charset="0"/>
            </a:endParaRPr>
          </a:p>
        </p:txBody>
      </p:sp>
      <p:sp>
        <p:nvSpPr>
          <p:cNvPr id="32" name="TextBox 31"/>
          <p:cNvSpPr txBox="1"/>
          <p:nvPr/>
        </p:nvSpPr>
        <p:spPr>
          <a:xfrm rot="16200000">
            <a:off x="193055" y="1205077"/>
            <a:ext cx="89167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Depth</a:t>
            </a:r>
            <a:endParaRPr lang="en-US" sz="2000" dirty="0">
              <a:solidFill>
                <a:schemeClr val="bg1"/>
              </a:solidFill>
              <a:latin typeface="Franklin Gothic Book" panose="020B0503020102020204" pitchFamily="34" charset="0"/>
            </a:endParaRPr>
          </a:p>
        </p:txBody>
      </p:sp>
      <p:cxnSp>
        <p:nvCxnSpPr>
          <p:cNvPr id="36" name="Straight Arrow Connector 35"/>
          <p:cNvCxnSpPr/>
          <p:nvPr/>
        </p:nvCxnSpPr>
        <p:spPr>
          <a:xfrm>
            <a:off x="831953" y="815292"/>
            <a:ext cx="0" cy="1192384"/>
          </a:xfrm>
          <a:prstGeom prst="straightConnector1">
            <a:avLst/>
          </a:prstGeom>
          <a:ln w="25400" cap="rnd">
            <a:solidFill>
              <a:schemeClr val="bg1"/>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4" name="Picture 3" descr="C:\tmp\1d\submission\kernels_F1.9\kernelSweep_006_00.0_1.00_37.00_21.00_1.9_0.50.png"/>
          <p:cNvPicPr>
            <a:picLocks noChangeArrowheads="1"/>
          </p:cNvPicPr>
          <p:nvPr/>
        </p:nvPicPr>
        <p:blipFill rotWithShape="1">
          <a:blip r:embed="rId3">
            <a:extLst>
              <a:ext uri="{28A0092B-C50C-407E-A947-70E740481C1C}">
                <a14:useLocalDpi xmlns:a14="http://schemas.microsoft.com/office/drawing/2010/main" val="0"/>
              </a:ext>
            </a:extLst>
          </a:blip>
          <a:srcRect l="25582" r="25458"/>
          <a:stretch/>
        </p:blipFill>
        <p:spPr bwMode="auto">
          <a:xfrm>
            <a:off x="925089" y="815292"/>
            <a:ext cx="1155596" cy="11930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2" descr="C:\tmp\1d\submission\kernels_F1.9\kernelSweep_006_00.0_0.95_37.00_21.00_1.9_0.50.png"/>
          <p:cNvPicPr>
            <a:picLocks noChangeArrowheads="1"/>
          </p:cNvPicPr>
          <p:nvPr/>
        </p:nvPicPr>
        <p:blipFill rotWithShape="1">
          <a:blip r:embed="rId4">
            <a:extLst>
              <a:ext uri="{28A0092B-C50C-407E-A947-70E740481C1C}">
                <a14:useLocalDpi xmlns:a14="http://schemas.microsoft.com/office/drawing/2010/main" val="0"/>
              </a:ext>
            </a:extLst>
          </a:blip>
          <a:srcRect l="25583" r="25458"/>
          <a:stretch/>
        </p:blipFill>
        <p:spPr bwMode="auto">
          <a:xfrm>
            <a:off x="925091" y="2153023"/>
            <a:ext cx="1155593" cy="11930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7" name="Picture 4" descr="C:\tmp\1d\submission\kernels_F1.9\kernelSweep_006_00.0_1.05_37.00_21.00_1.9_0.50.png"/>
          <p:cNvPicPr>
            <a:picLocks noChangeArrowheads="1"/>
          </p:cNvPicPr>
          <p:nvPr/>
        </p:nvPicPr>
        <p:blipFill rotWithShape="1">
          <a:blip r:embed="rId5">
            <a:extLst>
              <a:ext uri="{28A0092B-C50C-407E-A947-70E740481C1C}">
                <a14:useLocalDpi xmlns:a14="http://schemas.microsoft.com/office/drawing/2010/main" val="0"/>
              </a:ext>
            </a:extLst>
          </a:blip>
          <a:srcRect l="25520" r="25520"/>
          <a:stretch/>
        </p:blipFill>
        <p:spPr bwMode="auto">
          <a:xfrm>
            <a:off x="925089" y="3499225"/>
            <a:ext cx="1155595" cy="11930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Content Placeholder 1"/>
          <p:cNvSpPr txBox="1">
            <a:spLocks/>
          </p:cNvSpPr>
          <p:nvPr/>
        </p:nvSpPr>
        <p:spPr bwMode="auto">
          <a:xfrm>
            <a:off x="2997200" y="595910"/>
            <a:ext cx="5884334" cy="373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marL="342771" indent="-342771" algn="l" rtl="0" eaLnBrk="0" fontAlgn="base" hangingPunct="0">
              <a:spcBef>
                <a:spcPct val="20000"/>
              </a:spcBef>
              <a:spcAft>
                <a:spcPct val="0"/>
              </a:spcAft>
              <a:buFont typeface="Arial" charset="0"/>
              <a:buChar char="•"/>
              <a:defRPr sz="30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marL="742671" indent="-285643" algn="l" rtl="0" eaLnBrk="0" fontAlgn="base" hangingPunct="0">
              <a:spcBef>
                <a:spcPct val="20000"/>
              </a:spcBef>
              <a:spcAft>
                <a:spcPct val="0"/>
              </a:spcAft>
              <a:buFont typeface="Arial" charset="0"/>
              <a:buChar char="–"/>
              <a:defRPr sz="2800" kern="1200">
                <a:solidFill>
                  <a:schemeClr val="bg1"/>
                </a:solidFill>
                <a:latin typeface="Franklin Gothic Book" panose="020B0503020102020204" pitchFamily="34" charset="0"/>
                <a:ea typeface="ＭＳ Ｐゴシック" pitchFamily="-108" charset="-128"/>
                <a:cs typeface="+mn-cs"/>
              </a:defRPr>
            </a:lvl2pPr>
            <a:lvl3pPr marL="1142571" indent="-228514" algn="l" rtl="0" eaLnBrk="0" fontAlgn="base" hangingPunct="0">
              <a:spcBef>
                <a:spcPct val="20000"/>
              </a:spcBef>
              <a:spcAft>
                <a:spcPct val="0"/>
              </a:spcAft>
              <a:buFont typeface="Arial" charset="0"/>
              <a:buChar char="•"/>
              <a:defRPr sz="2300" kern="1200">
                <a:solidFill>
                  <a:schemeClr val="bg1"/>
                </a:solidFill>
                <a:latin typeface="Franklin Gothic Book" panose="020B0503020102020204" pitchFamily="34" charset="0"/>
                <a:ea typeface="ＭＳ Ｐゴシック" pitchFamily="-108" charset="-128"/>
                <a:cs typeface="+mn-cs"/>
              </a:defRPr>
            </a:lvl3pPr>
            <a:lvl4pPr marL="1599600" indent="-228514" algn="l" rtl="0" eaLnBrk="0" fontAlgn="base" hangingPunct="0">
              <a:spcBef>
                <a:spcPct val="20000"/>
              </a:spcBef>
              <a:spcAft>
                <a:spcPct val="0"/>
              </a:spcAft>
              <a:buFont typeface="Arial" charset="0"/>
              <a:buChar char="–"/>
              <a:defRPr sz="1800" kern="1200">
                <a:solidFill>
                  <a:schemeClr val="bg1"/>
                </a:solidFill>
                <a:latin typeface="Franklin Gothic Book" panose="020B0503020102020204" pitchFamily="34" charset="0"/>
                <a:ea typeface="ＭＳ Ｐゴシック" pitchFamily="-108" charset="-128"/>
                <a:cs typeface="+mn-cs"/>
              </a:defRPr>
            </a:lvl4pPr>
            <a:lvl5pPr marL="2056629" indent="-228514" algn="l" rtl="0" eaLnBrk="0" fontAlgn="base" hangingPunct="0">
              <a:spcBef>
                <a:spcPct val="20000"/>
              </a:spcBef>
              <a:spcAft>
                <a:spcPct val="0"/>
              </a:spcAft>
              <a:buFont typeface="Arial" charset="0"/>
              <a:buChar char="»"/>
              <a:defRPr sz="1300" kern="1200">
                <a:solidFill>
                  <a:schemeClr val="bg1"/>
                </a:solidFill>
                <a:latin typeface="Franklin Gothic Book" panose="020B0503020102020204" pitchFamily="34" charset="0"/>
                <a:ea typeface="ＭＳ Ｐゴシック" pitchFamily="-108" charset="-128"/>
                <a:cs typeface="+mn-cs"/>
              </a:defRPr>
            </a:lvl5pPr>
            <a:lvl6pPr marL="2514411" indent="-228583"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7" indent="-228583"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3" indent="-228583"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8" indent="-228583" algn="l" defTabSz="45716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Different designs + </a:t>
            </a:r>
            <a:r>
              <a:rPr lang="en-US" i="1" dirty="0">
                <a:solidFill>
                  <a:srgbClr val="00B050"/>
                </a:solidFill>
              </a:rPr>
              <a:t>new </a:t>
            </a:r>
            <a:r>
              <a:rPr lang="en-US" i="1" dirty="0" smtClean="0">
                <a:solidFill>
                  <a:srgbClr val="00B050"/>
                </a:solidFill>
              </a:rPr>
              <a:t>model</a:t>
            </a:r>
          </a:p>
          <a:p>
            <a:pPr marL="0" indent="0">
              <a:buNone/>
            </a:pPr>
            <a:endParaRPr lang="en-US" sz="2400" dirty="0" smtClean="0">
              <a:solidFill>
                <a:srgbClr val="000000"/>
              </a:solidFill>
            </a:endParaRPr>
          </a:p>
          <a:p>
            <a:pPr marL="457028" lvl="1" indent="0">
              <a:buNone/>
            </a:pPr>
            <a:r>
              <a:rPr lang="en-US" dirty="0" smtClean="0"/>
              <a:t>Depth-dependent</a:t>
            </a:r>
          </a:p>
        </p:txBody>
      </p:sp>
      <p:sp>
        <p:nvSpPr>
          <p:cNvPr id="13" name="Rectangle 12"/>
          <p:cNvSpPr/>
          <p:nvPr/>
        </p:nvSpPr>
        <p:spPr>
          <a:xfrm>
            <a:off x="2102399" y="2976079"/>
            <a:ext cx="1181734" cy="369332"/>
          </a:xfrm>
          <a:prstGeom prst="rect">
            <a:avLst/>
          </a:prstGeom>
        </p:spPr>
        <p:txBody>
          <a:bodyPr wrap="none">
            <a:spAutoFit/>
          </a:bodyPr>
          <a:lstStyle/>
          <a:p>
            <a:pPr marL="0" indent="0">
              <a:buNone/>
            </a:pPr>
            <a:r>
              <a:rPr lang="en-US" dirty="0">
                <a:solidFill>
                  <a:schemeClr val="bg1"/>
                </a:solidFill>
                <a:latin typeface="Franklin Gothic Book" panose="020B0503020102020204" pitchFamily="34" charset="0"/>
              </a:rPr>
              <a:t>[Ng </a:t>
            </a:r>
            <a:r>
              <a:rPr lang="en-US" dirty="0" smtClean="0">
                <a:solidFill>
                  <a:schemeClr val="bg1"/>
                </a:solidFill>
                <a:latin typeface="Franklin Gothic Book" panose="020B0503020102020204" pitchFamily="34" charset="0"/>
              </a:rPr>
              <a:t>2006]</a:t>
            </a:r>
            <a:endParaRPr lang="en-US" dirty="0">
              <a:solidFill>
                <a:schemeClr val="bg1"/>
              </a:solidFill>
              <a:latin typeface="Franklin Gothic Book" panose="020B0503020102020204" pitchFamily="34" charset="0"/>
            </a:endParaRPr>
          </a:p>
        </p:txBody>
      </p:sp>
      <p:sp>
        <p:nvSpPr>
          <p:cNvPr id="16" name="Rectangle 15"/>
          <p:cNvSpPr/>
          <p:nvPr/>
        </p:nvSpPr>
        <p:spPr>
          <a:xfrm>
            <a:off x="2102399" y="4329663"/>
            <a:ext cx="3330592" cy="369332"/>
          </a:xfrm>
          <a:prstGeom prst="rect">
            <a:avLst/>
          </a:prstGeom>
        </p:spPr>
        <p:txBody>
          <a:bodyPr wrap="none">
            <a:spAutoFit/>
          </a:bodyPr>
          <a:lstStyle/>
          <a:p>
            <a:pPr marL="0" indent="0">
              <a:buNone/>
            </a:pPr>
            <a:r>
              <a:rPr lang="en-US" dirty="0" smtClean="0">
                <a:solidFill>
                  <a:schemeClr val="bg1"/>
                </a:solidFill>
                <a:latin typeface="Franklin Gothic Book" panose="020B0503020102020204" pitchFamily="34" charset="0"/>
              </a:rPr>
              <a:t>[Lumsdaine </a:t>
            </a:r>
            <a:r>
              <a:rPr lang="en-US" dirty="0">
                <a:solidFill>
                  <a:schemeClr val="bg1"/>
                </a:solidFill>
                <a:latin typeface="Franklin Gothic Book" panose="020B0503020102020204" pitchFamily="34" charset="0"/>
              </a:rPr>
              <a:t>and Georgiev 2009]</a:t>
            </a:r>
          </a:p>
        </p:txBody>
      </p:sp>
      <p:grpSp>
        <p:nvGrpSpPr>
          <p:cNvPr id="18" name="Group 17"/>
          <p:cNvGrpSpPr/>
          <p:nvPr/>
        </p:nvGrpSpPr>
        <p:grpSpPr>
          <a:xfrm>
            <a:off x="2185791" y="3499225"/>
            <a:ext cx="426595" cy="521474"/>
            <a:chOff x="2185791" y="809906"/>
            <a:chExt cx="426595" cy="521474"/>
          </a:xfrm>
        </p:grpSpPr>
        <p:grpSp>
          <p:nvGrpSpPr>
            <p:cNvPr id="19" name="Group 18"/>
            <p:cNvGrpSpPr/>
            <p:nvPr/>
          </p:nvGrpSpPr>
          <p:grpSpPr>
            <a:xfrm>
              <a:off x="2185791" y="815290"/>
              <a:ext cx="129619" cy="516090"/>
              <a:chOff x="4305300" y="634999"/>
              <a:chExt cx="160867" cy="254001"/>
            </a:xfrm>
            <a:solidFill>
              <a:srgbClr val="000000"/>
            </a:solidFill>
          </p:grpSpPr>
          <p:sp>
            <p:nvSpPr>
              <p:cNvPr id="23" name="Oval 22"/>
              <p:cNvSpPr/>
              <p:nvPr/>
            </p:nvSpPr>
            <p:spPr>
              <a:xfrm>
                <a:off x="4305300" y="635000"/>
                <a:ext cx="152400" cy="2540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4"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20" name="Rectangle 19"/>
            <p:cNvSpPr/>
            <p:nvPr/>
          </p:nvSpPr>
          <p:spPr>
            <a:xfrm>
              <a:off x="2554793" y="1153966"/>
              <a:ext cx="57593"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1" name="Rectangle 20"/>
            <p:cNvSpPr/>
            <p:nvPr/>
          </p:nvSpPr>
          <p:spPr>
            <a:xfrm>
              <a:off x="2554559" y="809906"/>
              <a:ext cx="57827"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2" name="Rectangle 21"/>
            <p:cNvSpPr/>
            <p:nvPr/>
          </p:nvSpPr>
          <p:spPr>
            <a:xfrm>
              <a:off x="2554793" y="981936"/>
              <a:ext cx="57593"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5" name="Group 24"/>
          <p:cNvGrpSpPr/>
          <p:nvPr/>
        </p:nvGrpSpPr>
        <p:grpSpPr>
          <a:xfrm>
            <a:off x="2185791" y="2153023"/>
            <a:ext cx="299887" cy="521474"/>
            <a:chOff x="2185791" y="809906"/>
            <a:chExt cx="299887" cy="521474"/>
          </a:xfrm>
        </p:grpSpPr>
        <p:grpSp>
          <p:nvGrpSpPr>
            <p:cNvPr id="26" name="Group 25"/>
            <p:cNvGrpSpPr/>
            <p:nvPr/>
          </p:nvGrpSpPr>
          <p:grpSpPr>
            <a:xfrm>
              <a:off x="2185791" y="815290"/>
              <a:ext cx="129619" cy="516090"/>
              <a:chOff x="4305300" y="634999"/>
              <a:chExt cx="160867" cy="254001"/>
            </a:xfrm>
            <a:solidFill>
              <a:srgbClr val="000000"/>
            </a:solidFill>
          </p:grpSpPr>
          <p:sp>
            <p:nvSpPr>
              <p:cNvPr id="33" name="Oval 32"/>
              <p:cNvSpPr/>
              <p:nvPr/>
            </p:nvSpPr>
            <p:spPr>
              <a:xfrm>
                <a:off x="4305300" y="635000"/>
                <a:ext cx="152400" cy="2540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4"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27" name="Rectangle 26"/>
            <p:cNvSpPr/>
            <p:nvPr/>
          </p:nvSpPr>
          <p:spPr>
            <a:xfrm>
              <a:off x="2428085" y="1153966"/>
              <a:ext cx="57593"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8" name="Rectangle 27"/>
            <p:cNvSpPr/>
            <p:nvPr/>
          </p:nvSpPr>
          <p:spPr>
            <a:xfrm>
              <a:off x="2427851" y="809906"/>
              <a:ext cx="57827"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9" name="Rectangle 28"/>
            <p:cNvSpPr/>
            <p:nvPr/>
          </p:nvSpPr>
          <p:spPr>
            <a:xfrm>
              <a:off x="2428085" y="981936"/>
              <a:ext cx="57593"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35" name="Group 34"/>
          <p:cNvGrpSpPr/>
          <p:nvPr/>
        </p:nvGrpSpPr>
        <p:grpSpPr>
          <a:xfrm>
            <a:off x="2185791" y="815290"/>
            <a:ext cx="358161" cy="521474"/>
            <a:chOff x="2185791" y="809906"/>
            <a:chExt cx="358161" cy="521474"/>
          </a:xfrm>
        </p:grpSpPr>
        <p:grpSp>
          <p:nvGrpSpPr>
            <p:cNvPr id="37" name="Group 36"/>
            <p:cNvGrpSpPr/>
            <p:nvPr/>
          </p:nvGrpSpPr>
          <p:grpSpPr>
            <a:xfrm>
              <a:off x="2185791" y="815290"/>
              <a:ext cx="129619" cy="516090"/>
              <a:chOff x="4305300" y="634999"/>
              <a:chExt cx="160867" cy="254001"/>
            </a:xfrm>
            <a:solidFill>
              <a:srgbClr val="000000"/>
            </a:solidFill>
          </p:grpSpPr>
          <p:sp>
            <p:nvSpPr>
              <p:cNvPr id="41" name="Oval 40"/>
              <p:cNvSpPr/>
              <p:nvPr/>
            </p:nvSpPr>
            <p:spPr>
              <a:xfrm>
                <a:off x="4305300" y="635000"/>
                <a:ext cx="152400" cy="2540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2"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38" name="Rectangle 37"/>
            <p:cNvSpPr/>
            <p:nvPr/>
          </p:nvSpPr>
          <p:spPr>
            <a:xfrm>
              <a:off x="2486359" y="1153966"/>
              <a:ext cx="57593"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9" name="Rectangle 38"/>
            <p:cNvSpPr/>
            <p:nvPr/>
          </p:nvSpPr>
          <p:spPr>
            <a:xfrm>
              <a:off x="2486125" y="809906"/>
              <a:ext cx="57827"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0" name="Rectangle 39"/>
            <p:cNvSpPr/>
            <p:nvPr/>
          </p:nvSpPr>
          <p:spPr>
            <a:xfrm>
              <a:off x="2486359" y="981936"/>
              <a:ext cx="57593" cy="1720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Tree>
    <p:extLst>
      <p:ext uri="{BB962C8B-B14F-4D97-AF65-F5344CB8AC3E}">
        <p14:creationId xmlns:p14="http://schemas.microsoft.com/office/powerpoint/2010/main" val="5735427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tmp\1d\submission\kernels_F1.9_sheared\kernelSweep_006_20.0_1.00_37.00_21.00_1.9_0.50_sheared.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0" y="2153023"/>
            <a:ext cx="1155594" cy="11930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a:off x="925090" y="708294"/>
            <a:ext cx="1155594" cy="0"/>
          </a:xfrm>
          <a:prstGeom prst="straightConnector1">
            <a:avLst/>
          </a:prstGeom>
          <a:ln w="25400" cap="rnd">
            <a:solidFill>
              <a:schemeClr val="bg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21273" y="320341"/>
            <a:ext cx="2371993"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Surface</a:t>
            </a:r>
            <a:endParaRPr lang="en-US" sz="2000" dirty="0">
              <a:solidFill>
                <a:schemeClr val="bg1"/>
              </a:solidFill>
              <a:latin typeface="Franklin Gothic Book" panose="020B0503020102020204" pitchFamily="34" charset="0"/>
            </a:endParaRPr>
          </a:p>
        </p:txBody>
      </p:sp>
      <p:sp>
        <p:nvSpPr>
          <p:cNvPr id="32" name="TextBox 31"/>
          <p:cNvSpPr txBox="1"/>
          <p:nvPr/>
        </p:nvSpPr>
        <p:spPr>
          <a:xfrm rot="16200000">
            <a:off x="193055" y="1205077"/>
            <a:ext cx="89167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Depth</a:t>
            </a:r>
            <a:endParaRPr lang="en-US" sz="2000" dirty="0">
              <a:solidFill>
                <a:schemeClr val="bg1"/>
              </a:solidFill>
              <a:latin typeface="Franklin Gothic Book" panose="020B0503020102020204" pitchFamily="34" charset="0"/>
            </a:endParaRPr>
          </a:p>
        </p:txBody>
      </p:sp>
      <p:cxnSp>
        <p:nvCxnSpPr>
          <p:cNvPr id="36" name="Straight Arrow Connector 35"/>
          <p:cNvCxnSpPr/>
          <p:nvPr/>
        </p:nvCxnSpPr>
        <p:spPr>
          <a:xfrm>
            <a:off x="831953" y="815292"/>
            <a:ext cx="0" cy="1192384"/>
          </a:xfrm>
          <a:prstGeom prst="straightConnector1">
            <a:avLst/>
          </a:prstGeom>
          <a:ln w="25400" cap="rnd">
            <a:solidFill>
              <a:schemeClr val="bg1"/>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0" name="Content Placeholder 1"/>
          <p:cNvSpPr txBox="1">
            <a:spLocks/>
          </p:cNvSpPr>
          <p:nvPr/>
        </p:nvSpPr>
        <p:spPr bwMode="auto">
          <a:xfrm>
            <a:off x="2997200" y="595910"/>
            <a:ext cx="5884334" cy="373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marL="342771" indent="-342771" algn="l" rtl="0" eaLnBrk="0" fontAlgn="base" hangingPunct="0">
              <a:spcBef>
                <a:spcPct val="20000"/>
              </a:spcBef>
              <a:spcAft>
                <a:spcPct val="0"/>
              </a:spcAft>
              <a:buFont typeface="Arial" charset="0"/>
              <a:buChar char="•"/>
              <a:defRPr sz="30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marL="742671" indent="-285643" algn="l" rtl="0" eaLnBrk="0" fontAlgn="base" hangingPunct="0">
              <a:spcBef>
                <a:spcPct val="20000"/>
              </a:spcBef>
              <a:spcAft>
                <a:spcPct val="0"/>
              </a:spcAft>
              <a:buFont typeface="Arial" charset="0"/>
              <a:buChar char="–"/>
              <a:defRPr sz="2800" kern="1200">
                <a:solidFill>
                  <a:schemeClr val="bg1"/>
                </a:solidFill>
                <a:latin typeface="Franklin Gothic Book" panose="020B0503020102020204" pitchFamily="34" charset="0"/>
                <a:ea typeface="ＭＳ Ｐゴシック" pitchFamily="-108" charset="-128"/>
                <a:cs typeface="+mn-cs"/>
              </a:defRPr>
            </a:lvl2pPr>
            <a:lvl3pPr marL="1142571" indent="-228514" algn="l" rtl="0" eaLnBrk="0" fontAlgn="base" hangingPunct="0">
              <a:spcBef>
                <a:spcPct val="20000"/>
              </a:spcBef>
              <a:spcAft>
                <a:spcPct val="0"/>
              </a:spcAft>
              <a:buFont typeface="Arial" charset="0"/>
              <a:buChar char="•"/>
              <a:defRPr sz="2300" kern="1200">
                <a:solidFill>
                  <a:schemeClr val="bg1"/>
                </a:solidFill>
                <a:latin typeface="Franklin Gothic Book" panose="020B0503020102020204" pitchFamily="34" charset="0"/>
                <a:ea typeface="ＭＳ Ｐゴシック" pitchFamily="-108" charset="-128"/>
                <a:cs typeface="+mn-cs"/>
              </a:defRPr>
            </a:lvl3pPr>
            <a:lvl4pPr marL="1599600" indent="-228514" algn="l" rtl="0" eaLnBrk="0" fontAlgn="base" hangingPunct="0">
              <a:spcBef>
                <a:spcPct val="20000"/>
              </a:spcBef>
              <a:spcAft>
                <a:spcPct val="0"/>
              </a:spcAft>
              <a:buFont typeface="Arial" charset="0"/>
              <a:buChar char="–"/>
              <a:defRPr sz="1800" kern="1200">
                <a:solidFill>
                  <a:schemeClr val="bg1"/>
                </a:solidFill>
                <a:latin typeface="Franklin Gothic Book" panose="020B0503020102020204" pitchFamily="34" charset="0"/>
                <a:ea typeface="ＭＳ Ｐゴシック" pitchFamily="-108" charset="-128"/>
                <a:cs typeface="+mn-cs"/>
              </a:defRPr>
            </a:lvl4pPr>
            <a:lvl5pPr marL="2056629" indent="-228514" algn="l" rtl="0" eaLnBrk="0" fontAlgn="base" hangingPunct="0">
              <a:spcBef>
                <a:spcPct val="20000"/>
              </a:spcBef>
              <a:spcAft>
                <a:spcPct val="0"/>
              </a:spcAft>
              <a:buFont typeface="Arial" charset="0"/>
              <a:buChar char="»"/>
              <a:defRPr sz="1300" kern="1200">
                <a:solidFill>
                  <a:schemeClr val="bg1"/>
                </a:solidFill>
                <a:latin typeface="Franklin Gothic Book" panose="020B0503020102020204" pitchFamily="34" charset="0"/>
                <a:ea typeface="ＭＳ Ｐゴシック" pitchFamily="-108" charset="-128"/>
                <a:cs typeface="+mn-cs"/>
              </a:defRPr>
            </a:lvl5pPr>
            <a:lvl6pPr marL="2514411" indent="-228583"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7" indent="-228583"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3" indent="-228583"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8" indent="-228583" algn="l" defTabSz="45716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Different angular sensitivities</a:t>
            </a:r>
            <a:endParaRPr lang="en-US" i="1" dirty="0" smtClean="0">
              <a:solidFill>
                <a:srgbClr val="00B050"/>
              </a:solidFill>
            </a:endParaRPr>
          </a:p>
          <a:p>
            <a:pPr marL="0" indent="0">
              <a:buNone/>
            </a:pPr>
            <a:endParaRPr lang="en-US" sz="2400" dirty="0" smtClean="0">
              <a:solidFill>
                <a:srgbClr val="000000"/>
              </a:solidFill>
            </a:endParaRPr>
          </a:p>
          <a:p>
            <a:pPr marL="457028" lvl="1" indent="0">
              <a:buNone/>
            </a:pPr>
            <a:r>
              <a:rPr lang="en-US" dirty="0" smtClean="0"/>
              <a:t>Depth-dependent</a:t>
            </a:r>
          </a:p>
          <a:p>
            <a:pPr marL="457028" lvl="1" indent="0">
              <a:buNone/>
            </a:pPr>
            <a:r>
              <a:rPr lang="en-US" dirty="0"/>
              <a:t>Not </a:t>
            </a:r>
            <a:r>
              <a:rPr lang="en-US" dirty="0" smtClean="0"/>
              <a:t>bandlimited</a:t>
            </a:r>
          </a:p>
        </p:txBody>
      </p:sp>
      <p:pic>
        <p:nvPicPr>
          <p:cNvPr id="14" name="Picture 3" descr="C:\tmp\1d\submission\kernels_F1.9\kernelSweep_006_00.0_1.00_37.00_21.00_1.9_0.50.png"/>
          <p:cNvPicPr>
            <a:picLocks noChangeArrowheads="1"/>
          </p:cNvPicPr>
          <p:nvPr/>
        </p:nvPicPr>
        <p:blipFill rotWithShape="1">
          <a:blip r:embed="rId4">
            <a:extLst>
              <a:ext uri="{28A0092B-C50C-407E-A947-70E740481C1C}">
                <a14:useLocalDpi xmlns:a14="http://schemas.microsoft.com/office/drawing/2010/main" val="0"/>
              </a:ext>
            </a:extLst>
          </a:blip>
          <a:srcRect l="25582" r="25458"/>
          <a:stretch/>
        </p:blipFill>
        <p:spPr bwMode="auto">
          <a:xfrm>
            <a:off x="925089" y="815292"/>
            <a:ext cx="1155596" cy="11930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148312" y="2153023"/>
            <a:ext cx="457138" cy="447713"/>
            <a:chOff x="7010904" y="2539547"/>
            <a:chExt cx="886968" cy="868681"/>
          </a:xfrm>
        </p:grpSpPr>
        <p:pic>
          <p:nvPicPr>
            <p:cNvPr id="12"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75" b="79395" l="4480" r="95665"/>
                      </a14:imgEffect>
                    </a14:imgLayer>
                  </a14:imgProps>
                </a:ext>
                <a:ext uri="{28A0092B-C50C-407E-A947-70E740481C1C}">
                  <a14:useLocalDpi xmlns:a14="http://schemas.microsoft.com/office/drawing/2010/main" val="0"/>
                </a:ext>
              </a:extLst>
            </a:blip>
            <a:srcRect l="4769" t="8231" r="4480" b="56158"/>
            <a:stretch/>
          </p:blipFill>
          <p:spPr bwMode="auto">
            <a:xfrm>
              <a:off x="7010904" y="2539547"/>
              <a:ext cx="886968" cy="446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5" name="Arc 14"/>
            <p:cNvSpPr/>
            <p:nvPr/>
          </p:nvSpPr>
          <p:spPr>
            <a:xfrm rot="16200000">
              <a:off x="7026603" y="2555406"/>
              <a:ext cx="855568" cy="850075"/>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Oval 15"/>
            <p:cNvSpPr/>
            <p:nvPr/>
          </p:nvSpPr>
          <p:spPr>
            <a:xfrm>
              <a:off x="7031233" y="2858223"/>
              <a:ext cx="848191" cy="256148"/>
            </a:xfrm>
            <a:prstGeom prst="ellipse">
              <a:avLst/>
            </a:prstGeom>
            <a:solidFill>
              <a:srgbClr val="000000"/>
            </a:solidFill>
            <a:ln w="12700" cap="rnd">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148312" y="815292"/>
            <a:ext cx="454712" cy="447713"/>
            <a:chOff x="-561304" y="6445250"/>
            <a:chExt cx="3987800" cy="3926412"/>
          </a:xfrm>
          <a:effectLst/>
        </p:grpSpPr>
        <p:pic>
          <p:nvPicPr>
            <p:cNvPr id="19"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839" b="79955" l="4913" r="95376"/>
                      </a14:imgEffect>
                    </a14:imgLayer>
                  </a14:imgProps>
                </a:ext>
                <a:ext uri="{28A0092B-C50C-407E-A947-70E740481C1C}">
                  <a14:useLocalDpi xmlns:a14="http://schemas.microsoft.com/office/drawing/2010/main" val="0"/>
                </a:ext>
              </a:extLst>
            </a:blip>
            <a:srcRect l="4769" t="8231" r="4480" b="56158"/>
            <a:stretch/>
          </p:blipFill>
          <p:spPr bwMode="auto">
            <a:xfrm>
              <a:off x="-561304" y="6445250"/>
              <a:ext cx="3987800" cy="20193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20" name="Group 19"/>
            <p:cNvGrpSpPr/>
            <p:nvPr/>
          </p:nvGrpSpPr>
          <p:grpSpPr>
            <a:xfrm>
              <a:off x="-482602" y="6504513"/>
              <a:ext cx="3821931" cy="3867149"/>
              <a:chOff x="-482602" y="6504513"/>
              <a:chExt cx="3821931" cy="3867149"/>
            </a:xfrm>
            <a:effectLst/>
          </p:grpSpPr>
          <p:sp>
            <p:nvSpPr>
              <p:cNvPr id="21" name="Arc 20"/>
              <p:cNvSpPr/>
              <p:nvPr/>
            </p:nvSpPr>
            <p:spPr>
              <a:xfrm rot="16200000">
                <a:off x="-505211" y="6527122"/>
                <a:ext cx="3867149" cy="3821931"/>
              </a:xfrm>
              <a:prstGeom prst="arc">
                <a:avLst>
                  <a:gd name="adj1" fmla="val 16200000"/>
                  <a:gd name="adj2" fmla="val 5399999"/>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Oval 21"/>
              <p:cNvSpPr/>
              <p:nvPr/>
            </p:nvSpPr>
            <p:spPr>
              <a:xfrm>
                <a:off x="-474136" y="7891242"/>
                <a:ext cx="3813460" cy="1146618"/>
              </a:xfrm>
              <a:prstGeom prst="ellipse">
                <a:avLst/>
              </a:prstGeom>
              <a:solidFill>
                <a:srgbClr val="000000"/>
              </a:solidFill>
              <a:ln w="12700" cap="rnd">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09032380"/>
      </p:ext>
    </p:extLst>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tmp\1d\submission\kernels_F1.9_sheared\kernelSweep_006_20.0_1.00_37.00_21.00_1.9_0.50_sheared.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0" y="815292"/>
            <a:ext cx="1155594" cy="11930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a:off x="925090" y="708294"/>
            <a:ext cx="1155594" cy="0"/>
          </a:xfrm>
          <a:prstGeom prst="straightConnector1">
            <a:avLst/>
          </a:prstGeom>
          <a:ln w="25400" cap="rnd">
            <a:solidFill>
              <a:schemeClr val="bg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21273" y="320341"/>
            <a:ext cx="2371993"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Surface</a:t>
            </a:r>
            <a:endParaRPr lang="en-US" sz="2000" dirty="0">
              <a:solidFill>
                <a:schemeClr val="bg1"/>
              </a:solidFill>
              <a:latin typeface="Franklin Gothic Book" panose="020B0503020102020204" pitchFamily="34" charset="0"/>
            </a:endParaRPr>
          </a:p>
        </p:txBody>
      </p:sp>
      <p:sp>
        <p:nvSpPr>
          <p:cNvPr id="32" name="TextBox 31"/>
          <p:cNvSpPr txBox="1"/>
          <p:nvPr/>
        </p:nvSpPr>
        <p:spPr>
          <a:xfrm rot="16200000">
            <a:off x="193055" y="1205077"/>
            <a:ext cx="89167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Depth</a:t>
            </a:r>
            <a:endParaRPr lang="en-US" sz="2000" dirty="0">
              <a:solidFill>
                <a:schemeClr val="bg1"/>
              </a:solidFill>
              <a:latin typeface="Franklin Gothic Book" panose="020B0503020102020204" pitchFamily="34" charset="0"/>
            </a:endParaRPr>
          </a:p>
        </p:txBody>
      </p:sp>
      <p:cxnSp>
        <p:nvCxnSpPr>
          <p:cNvPr id="36" name="Straight Arrow Connector 35"/>
          <p:cNvCxnSpPr/>
          <p:nvPr/>
        </p:nvCxnSpPr>
        <p:spPr>
          <a:xfrm>
            <a:off x="831953" y="815292"/>
            <a:ext cx="0" cy="1192384"/>
          </a:xfrm>
          <a:prstGeom prst="straightConnector1">
            <a:avLst/>
          </a:prstGeom>
          <a:ln w="25400" cap="rnd">
            <a:solidFill>
              <a:schemeClr val="bg1"/>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4" name="Picture 3" descr="C:\tmp\1d\submission\kernels_F1.9\kernelSweep_006_00.0_1.00_37.00_21.00_1.9_0.50.png"/>
          <p:cNvPicPr>
            <a:picLocks noChangeArrowheads="1"/>
          </p:cNvPicPr>
          <p:nvPr/>
        </p:nvPicPr>
        <p:blipFill rotWithShape="1">
          <a:blip r:embed="rId4">
            <a:extLst>
              <a:ext uri="{28A0092B-C50C-407E-A947-70E740481C1C}">
                <a14:useLocalDpi xmlns:a14="http://schemas.microsoft.com/office/drawing/2010/main" val="0"/>
              </a:ext>
            </a:extLst>
          </a:blip>
          <a:srcRect l="25582" r="25458"/>
          <a:stretch/>
        </p:blipFill>
        <p:spPr bwMode="auto">
          <a:xfrm>
            <a:off x="925089" y="815292"/>
            <a:ext cx="1155596" cy="11930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2185791" y="815292"/>
            <a:ext cx="129619" cy="516090"/>
            <a:chOff x="4305300" y="634999"/>
            <a:chExt cx="160867" cy="254001"/>
          </a:xfrm>
          <a:solidFill>
            <a:srgbClr val="000000"/>
          </a:solidFill>
        </p:grpSpPr>
        <p:sp>
          <p:nvSpPr>
            <p:cNvPr id="47" name="Oval 46"/>
            <p:cNvSpPr/>
            <p:nvPr/>
          </p:nvSpPr>
          <p:spPr>
            <a:xfrm>
              <a:off x="4305300" y="635000"/>
              <a:ext cx="152400" cy="25400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8"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41" name="Group 40"/>
          <p:cNvGrpSpPr/>
          <p:nvPr/>
        </p:nvGrpSpPr>
        <p:grpSpPr>
          <a:xfrm>
            <a:off x="2185791" y="2153023"/>
            <a:ext cx="129619" cy="516090"/>
            <a:chOff x="4305300" y="634999"/>
            <a:chExt cx="160867" cy="254001"/>
          </a:xfrm>
          <a:solidFill>
            <a:srgbClr val="000000"/>
          </a:solidFill>
        </p:grpSpPr>
        <p:sp>
          <p:nvSpPr>
            <p:cNvPr id="42" name="Oval 41"/>
            <p:cNvSpPr/>
            <p:nvPr/>
          </p:nvSpPr>
          <p:spPr>
            <a:xfrm>
              <a:off x="4305300" y="635000"/>
              <a:ext cx="152400" cy="25400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3" name="Rectangle 18"/>
            <p:cNvSpPr/>
            <p:nvPr/>
          </p:nvSpPr>
          <p:spPr>
            <a:xfrm>
              <a:off x="4381500" y="634999"/>
              <a:ext cx="84667" cy="254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pic>
        <p:nvPicPr>
          <p:cNvPr id="45" name="Picture 56" descr="C:\tmp\1d\submission\kernels_F1.9_sheared\kernelSweep_010_30.0_1.00_37.00_21.00_1.9_0.50_shear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089" y="2153023"/>
            <a:ext cx="1146832" cy="11923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9" name="Rectangle 48"/>
          <p:cNvSpPr/>
          <p:nvPr/>
        </p:nvSpPr>
        <p:spPr>
          <a:xfrm>
            <a:off x="2497434" y="2319669"/>
            <a:ext cx="57593" cy="17203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1" name="Rectangle 50"/>
          <p:cNvSpPr/>
          <p:nvPr/>
        </p:nvSpPr>
        <p:spPr>
          <a:xfrm>
            <a:off x="2497433" y="2497083"/>
            <a:ext cx="57593" cy="17203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0" name="Rectangle 39"/>
          <p:cNvSpPr/>
          <p:nvPr/>
        </p:nvSpPr>
        <p:spPr>
          <a:xfrm>
            <a:off x="2497434" y="2147639"/>
            <a:ext cx="57593" cy="17203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 name="Rectangle 52"/>
          <p:cNvSpPr/>
          <p:nvPr/>
        </p:nvSpPr>
        <p:spPr>
          <a:xfrm>
            <a:off x="2497434" y="1153968"/>
            <a:ext cx="57593" cy="17203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8" name="Rectangle 57"/>
          <p:cNvSpPr/>
          <p:nvPr/>
        </p:nvSpPr>
        <p:spPr>
          <a:xfrm>
            <a:off x="2497200" y="809908"/>
            <a:ext cx="57593" cy="172030"/>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0" name="Rectangle 49"/>
          <p:cNvSpPr/>
          <p:nvPr/>
        </p:nvSpPr>
        <p:spPr>
          <a:xfrm>
            <a:off x="2497434" y="981938"/>
            <a:ext cx="57593" cy="17203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2" name="Content Placeholder 1"/>
          <p:cNvSpPr txBox="1">
            <a:spLocks/>
          </p:cNvSpPr>
          <p:nvPr/>
        </p:nvSpPr>
        <p:spPr bwMode="auto">
          <a:xfrm>
            <a:off x="2997200" y="595910"/>
            <a:ext cx="5884334" cy="373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lvl1pPr marL="342771" indent="-342771" algn="l" rtl="0" eaLnBrk="0" fontAlgn="base" hangingPunct="0">
              <a:spcBef>
                <a:spcPct val="20000"/>
              </a:spcBef>
              <a:spcAft>
                <a:spcPct val="0"/>
              </a:spcAft>
              <a:buFont typeface="Arial" charset="0"/>
              <a:buChar char="•"/>
              <a:defRPr sz="3000" kern="1200">
                <a:solidFill>
                  <a:schemeClr val="bg1"/>
                </a:solidFill>
                <a:latin typeface="Franklin Gothic Book" panose="020B0503020102020204" pitchFamily="34" charset="0"/>
                <a:ea typeface="ＭＳ Ｐゴシック" pitchFamily="-108" charset="-128"/>
                <a:cs typeface="Franklin Gothic Book" panose="020B0503020102020204" pitchFamily="34" charset="0"/>
              </a:defRPr>
            </a:lvl1pPr>
            <a:lvl2pPr marL="742671" indent="-285643" algn="l" rtl="0" eaLnBrk="0" fontAlgn="base" hangingPunct="0">
              <a:spcBef>
                <a:spcPct val="20000"/>
              </a:spcBef>
              <a:spcAft>
                <a:spcPct val="0"/>
              </a:spcAft>
              <a:buFont typeface="Arial" charset="0"/>
              <a:buChar char="–"/>
              <a:defRPr sz="2800" kern="1200">
                <a:solidFill>
                  <a:schemeClr val="bg1"/>
                </a:solidFill>
                <a:latin typeface="Franklin Gothic Book" panose="020B0503020102020204" pitchFamily="34" charset="0"/>
                <a:ea typeface="ＭＳ Ｐゴシック" pitchFamily="-108" charset="-128"/>
                <a:cs typeface="+mn-cs"/>
              </a:defRPr>
            </a:lvl2pPr>
            <a:lvl3pPr marL="1142571" indent="-228514" algn="l" rtl="0" eaLnBrk="0" fontAlgn="base" hangingPunct="0">
              <a:spcBef>
                <a:spcPct val="20000"/>
              </a:spcBef>
              <a:spcAft>
                <a:spcPct val="0"/>
              </a:spcAft>
              <a:buFont typeface="Arial" charset="0"/>
              <a:buChar char="•"/>
              <a:defRPr sz="2300" kern="1200">
                <a:solidFill>
                  <a:schemeClr val="bg1"/>
                </a:solidFill>
                <a:latin typeface="Franklin Gothic Book" panose="020B0503020102020204" pitchFamily="34" charset="0"/>
                <a:ea typeface="ＭＳ Ｐゴシック" pitchFamily="-108" charset="-128"/>
                <a:cs typeface="+mn-cs"/>
              </a:defRPr>
            </a:lvl3pPr>
            <a:lvl4pPr marL="1599600" indent="-228514" algn="l" rtl="0" eaLnBrk="0" fontAlgn="base" hangingPunct="0">
              <a:spcBef>
                <a:spcPct val="20000"/>
              </a:spcBef>
              <a:spcAft>
                <a:spcPct val="0"/>
              </a:spcAft>
              <a:buFont typeface="Arial" charset="0"/>
              <a:buChar char="–"/>
              <a:defRPr sz="1800" kern="1200">
                <a:solidFill>
                  <a:schemeClr val="bg1"/>
                </a:solidFill>
                <a:latin typeface="Franklin Gothic Book" panose="020B0503020102020204" pitchFamily="34" charset="0"/>
                <a:ea typeface="ＭＳ Ｐゴシック" pitchFamily="-108" charset="-128"/>
                <a:cs typeface="+mn-cs"/>
              </a:defRPr>
            </a:lvl4pPr>
            <a:lvl5pPr marL="2056629" indent="-228514" algn="l" rtl="0" eaLnBrk="0" fontAlgn="base" hangingPunct="0">
              <a:spcBef>
                <a:spcPct val="20000"/>
              </a:spcBef>
              <a:spcAft>
                <a:spcPct val="0"/>
              </a:spcAft>
              <a:buFont typeface="Arial" charset="0"/>
              <a:buChar char="»"/>
              <a:defRPr sz="1300" kern="1200">
                <a:solidFill>
                  <a:schemeClr val="bg1"/>
                </a:solidFill>
                <a:latin typeface="Franklin Gothic Book" panose="020B0503020102020204" pitchFamily="34" charset="0"/>
                <a:ea typeface="ＭＳ Ｐゴシック" pitchFamily="-108" charset="-128"/>
                <a:cs typeface="+mn-cs"/>
              </a:defRPr>
            </a:lvl5pPr>
            <a:lvl6pPr marL="2514411" indent="-228583"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7" indent="-228583"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3" indent="-228583"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8" indent="-228583" algn="l" defTabSz="45716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Different photosensor locations</a:t>
            </a:r>
            <a:endParaRPr lang="en-US" i="1" dirty="0" smtClean="0"/>
          </a:p>
          <a:p>
            <a:pPr marL="0" indent="0">
              <a:buNone/>
            </a:pPr>
            <a:endParaRPr lang="en-US" sz="2400" dirty="0" smtClean="0">
              <a:solidFill>
                <a:srgbClr val="000000"/>
              </a:solidFill>
            </a:endParaRPr>
          </a:p>
          <a:p>
            <a:pPr marL="457028" lvl="1" indent="0">
              <a:buNone/>
            </a:pPr>
            <a:r>
              <a:rPr lang="en-US" dirty="0" smtClean="0"/>
              <a:t>Depth-dependent</a:t>
            </a:r>
          </a:p>
          <a:p>
            <a:pPr marL="457028" lvl="1" indent="0">
              <a:buNone/>
            </a:pPr>
            <a:r>
              <a:rPr lang="en-US" dirty="0"/>
              <a:t>Not bandlimited</a:t>
            </a:r>
            <a:endParaRPr lang="en-US" dirty="0" smtClean="0"/>
          </a:p>
          <a:p>
            <a:pPr marL="457028" lvl="1" indent="0">
              <a:buNone/>
            </a:pPr>
            <a:r>
              <a:rPr lang="en-US" dirty="0" smtClean="0"/>
              <a:t>Spatially-variant</a:t>
            </a:r>
          </a:p>
        </p:txBody>
      </p:sp>
      <p:sp>
        <p:nvSpPr>
          <p:cNvPr id="2" name="Oval 1"/>
          <p:cNvSpPr/>
          <p:nvPr/>
        </p:nvSpPr>
        <p:spPr>
          <a:xfrm>
            <a:off x="2952750" y="1331382"/>
            <a:ext cx="3651250" cy="2014028"/>
          </a:xfrm>
          <a:prstGeom prst="ellipse">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 name="TextBox 23"/>
          <p:cNvSpPr txBox="1"/>
          <p:nvPr/>
        </p:nvSpPr>
        <p:spPr>
          <a:xfrm>
            <a:off x="4089401" y="3481528"/>
            <a:ext cx="4324350" cy="830997"/>
          </a:xfrm>
          <a:prstGeom prst="rect">
            <a:avLst/>
          </a:prstGeom>
          <a:noFill/>
        </p:spPr>
        <p:txBody>
          <a:bodyPr wrap="square" rtlCol="0">
            <a:spAutoFit/>
          </a:bodyPr>
          <a:lstStyle/>
          <a:p>
            <a:r>
              <a:rPr lang="en-US" sz="2400" dirty="0" smtClean="0">
                <a:solidFill>
                  <a:schemeClr val="bg1"/>
                </a:solidFill>
                <a:latin typeface="Franklin Gothic Book" panose="020B0503020102020204" pitchFamily="34" charset="0"/>
              </a:rPr>
              <a:t>How to respect these</a:t>
            </a:r>
            <a:br>
              <a:rPr lang="en-US" sz="2400" dirty="0" smtClean="0">
                <a:solidFill>
                  <a:schemeClr val="bg1"/>
                </a:solidFill>
                <a:latin typeface="Franklin Gothic Book" panose="020B0503020102020204" pitchFamily="34" charset="0"/>
              </a:rPr>
            </a:br>
            <a:r>
              <a:rPr lang="en-US" sz="2400" dirty="0" smtClean="0">
                <a:solidFill>
                  <a:schemeClr val="bg1"/>
                </a:solidFill>
                <a:latin typeface="Franklin Gothic Book" panose="020B0503020102020204" pitchFamily="34" charset="0"/>
              </a:rPr>
              <a:t>properties in the processing?</a:t>
            </a:r>
            <a:endParaRPr lang="en-US" sz="24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9623463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0"/>
            <a:ext cx="8229600" cy="565150"/>
          </a:xfrm>
        </p:spPr>
        <p:txBody>
          <a:bodyPr/>
          <a:lstStyle/>
          <a:p>
            <a:r>
              <a:rPr lang="en-US" altLang="en-US" dirty="0" smtClean="0">
                <a:ea typeface="ＭＳ Ｐゴシック" pitchFamily="8" charset="-128"/>
              </a:rPr>
              <a:t>Light </a:t>
            </a:r>
            <a:r>
              <a:rPr lang="en-US" altLang="en-US" dirty="0">
                <a:ea typeface="ＭＳ Ｐゴシック" pitchFamily="8" charset="-128"/>
              </a:rPr>
              <a:t>F</a:t>
            </a:r>
            <a:r>
              <a:rPr lang="en-US" altLang="en-US" dirty="0" smtClean="0">
                <a:ea typeface="ＭＳ Ｐゴシック" pitchFamily="8" charset="-128"/>
              </a:rPr>
              <a:t>ield Reconstruction Methods</a:t>
            </a:r>
          </a:p>
        </p:txBody>
      </p:sp>
      <p:sp>
        <p:nvSpPr>
          <p:cNvPr id="25603" name="Content Placeholder 2"/>
          <p:cNvSpPr>
            <a:spLocks noGrp="1"/>
          </p:cNvSpPr>
          <p:nvPr>
            <p:ph idx="1"/>
          </p:nvPr>
        </p:nvSpPr>
        <p:spPr>
          <a:xfrm>
            <a:off x="457200" y="641351"/>
            <a:ext cx="8515350" cy="4286250"/>
          </a:xfrm>
        </p:spPr>
        <p:txBody>
          <a:bodyPr>
            <a:normAutofit/>
          </a:bodyPr>
          <a:lstStyle/>
          <a:p>
            <a:pPr>
              <a:buClr>
                <a:srgbClr val="FF0000"/>
              </a:buClr>
              <a:buFont typeface="Adobe Gothic Std B" pitchFamily="34" charset="-128"/>
              <a:buChar char="X"/>
            </a:pPr>
            <a:r>
              <a:rPr lang="en-US" altLang="en-US" sz="2800" dirty="0" smtClean="0">
                <a:ea typeface="ＭＳ Ｐゴシック" pitchFamily="8" charset="-128"/>
              </a:rPr>
              <a:t>D</a:t>
            </a:r>
            <a:r>
              <a:rPr lang="en-US" altLang="en-US" dirty="0" smtClean="0">
                <a:ea typeface="ＭＳ Ｐゴシック" pitchFamily="8" charset="-128"/>
              </a:rPr>
              <a:t>epth-agnostic, mix signal globally</a:t>
            </a:r>
          </a:p>
          <a:p>
            <a:pPr marL="457028" lvl="1" indent="0">
              <a:buClr>
                <a:srgbClr val="FF0000"/>
              </a:buClr>
              <a:buNone/>
            </a:pPr>
            <a:r>
              <a:rPr lang="en-US" altLang="en-US" dirty="0" smtClean="0">
                <a:ea typeface="ＭＳ Ｐゴシック" pitchFamily="8" charset="-128"/>
              </a:rPr>
              <a:t>Sub-aperture </a:t>
            </a:r>
            <a:r>
              <a:rPr lang="en-US" altLang="en-US" dirty="0">
                <a:ea typeface="ＭＳ Ｐゴシック" pitchFamily="8" charset="-128"/>
              </a:rPr>
              <a:t>image </a:t>
            </a:r>
            <a:r>
              <a:rPr lang="en-US" altLang="en-US" dirty="0" smtClean="0">
                <a:ea typeface="ＭＳ Ｐゴシック" pitchFamily="8" charset="-128"/>
              </a:rPr>
              <a:t>filtering</a:t>
            </a:r>
            <a:r>
              <a:rPr lang="en-US" altLang="en-US" dirty="0">
                <a:ea typeface="ＭＳ Ｐゴシック" pitchFamily="8" charset="-128"/>
              </a:rPr>
              <a:t/>
            </a:r>
            <a:br>
              <a:rPr lang="en-US" altLang="en-US" dirty="0">
                <a:ea typeface="ＭＳ Ｐゴシック" pitchFamily="8" charset="-128"/>
              </a:rPr>
            </a:br>
            <a:r>
              <a:rPr lang="en-US" altLang="en-US" sz="1600" dirty="0">
                <a:solidFill>
                  <a:schemeClr val="bg1">
                    <a:lumMod val="85000"/>
                  </a:schemeClr>
                </a:solidFill>
                <a:ea typeface="ＭＳ Ｐゴシック" pitchFamily="8" charset="-128"/>
              </a:rPr>
              <a:t>[Wetzstein et al 2013, Cho et al 2013] </a:t>
            </a:r>
            <a:endParaRPr lang="en-US" altLang="en-US" sz="1600" dirty="0" smtClean="0">
              <a:solidFill>
                <a:schemeClr val="bg1">
                  <a:lumMod val="85000"/>
                </a:schemeClr>
              </a:solidFill>
              <a:ea typeface="ＭＳ Ｐゴシック" pitchFamily="8" charset="-128"/>
            </a:endParaRPr>
          </a:p>
          <a:p>
            <a:pPr marL="457028" lvl="1" indent="0">
              <a:buClr>
                <a:srgbClr val="FF0000"/>
              </a:buClr>
              <a:buNone/>
            </a:pPr>
            <a:r>
              <a:rPr lang="en-US" altLang="en-US" sz="2400" dirty="0" smtClean="0">
                <a:ea typeface="ＭＳ Ｐゴシック" pitchFamily="8" charset="-128"/>
              </a:rPr>
              <a:t>Frequency </a:t>
            </a:r>
            <a:r>
              <a:rPr lang="en-US" altLang="en-US" sz="2400" dirty="0">
                <a:ea typeface="ＭＳ Ｐゴシック" pitchFamily="8" charset="-128"/>
              </a:rPr>
              <a:t>domain filtering</a:t>
            </a:r>
            <a:br>
              <a:rPr lang="en-US" altLang="en-US" sz="2400" dirty="0">
                <a:ea typeface="ＭＳ Ｐゴシック" pitchFamily="8" charset="-128"/>
              </a:rPr>
            </a:br>
            <a:r>
              <a:rPr lang="en-US" altLang="en-US" sz="1600" dirty="0">
                <a:solidFill>
                  <a:schemeClr val="bg1">
                    <a:lumMod val="85000"/>
                  </a:schemeClr>
                </a:solidFill>
                <a:ea typeface="ＭＳ Ｐゴシック" pitchFamily="8" charset="-128"/>
              </a:rPr>
              <a:t>[Ng 2005, Veeraraghavan et al </a:t>
            </a:r>
            <a:r>
              <a:rPr lang="en-US" altLang="en-US" sz="1600" dirty="0" smtClean="0">
                <a:solidFill>
                  <a:schemeClr val="bg1">
                    <a:lumMod val="85000"/>
                  </a:schemeClr>
                </a:solidFill>
                <a:ea typeface="ＭＳ Ｐゴシック" pitchFamily="8" charset="-128"/>
              </a:rPr>
              <a:t>2007, Levin and Durand 2010, </a:t>
            </a:r>
            <a:r>
              <a:rPr lang="en-US" altLang="en-US" sz="1600" dirty="0">
                <a:solidFill>
                  <a:schemeClr val="bg1">
                    <a:lumMod val="85000"/>
                  </a:schemeClr>
                </a:solidFill>
                <a:ea typeface="ＭＳ Ｐゴシック" pitchFamily="8" charset="-128"/>
              </a:rPr>
              <a:t>Dansereau et al </a:t>
            </a:r>
            <a:r>
              <a:rPr lang="en-US" altLang="en-US" sz="1600" dirty="0" smtClean="0">
                <a:solidFill>
                  <a:schemeClr val="bg1">
                    <a:lumMod val="85000"/>
                  </a:schemeClr>
                </a:solidFill>
                <a:ea typeface="ＭＳ Ｐゴシック" pitchFamily="8" charset="-128"/>
              </a:rPr>
              <a:t>2015]</a:t>
            </a:r>
          </a:p>
          <a:p>
            <a:pPr marL="457028" lvl="1" indent="0">
              <a:buClr>
                <a:srgbClr val="FF0000"/>
              </a:buClr>
              <a:buNone/>
            </a:pPr>
            <a:endParaRPr lang="en-US" altLang="en-US" sz="2000" dirty="0" smtClean="0">
              <a:ea typeface="ＭＳ Ｐゴシック" pitchFamily="8" charset="-128"/>
            </a:endParaRPr>
          </a:p>
          <a:p>
            <a:pPr>
              <a:buClr>
                <a:srgbClr val="00B050"/>
              </a:buClr>
              <a:buFont typeface="Adobe Gothic Std B" pitchFamily="34" charset="-128"/>
              <a:buChar char="O"/>
            </a:pPr>
            <a:r>
              <a:rPr lang="en-US" altLang="en-US" dirty="0" smtClean="0">
                <a:ea typeface="ＭＳ Ｐゴシック" pitchFamily="8" charset="-128"/>
              </a:rPr>
              <a:t>Depth-aware, process signal locally</a:t>
            </a:r>
          </a:p>
          <a:p>
            <a:pPr marL="457028" lvl="1" indent="0">
              <a:buClr>
                <a:srgbClr val="00B050"/>
              </a:buClr>
              <a:buNone/>
            </a:pPr>
            <a:r>
              <a:rPr lang="en-US" altLang="en-US" dirty="0" smtClean="0">
                <a:ea typeface="ＭＳ Ｐゴシック" pitchFamily="8" charset="-128"/>
              </a:rPr>
              <a:t>Projection</a:t>
            </a:r>
            <a:r>
              <a:rPr lang="en-US" altLang="en-US" sz="1600" dirty="0" smtClean="0">
                <a:ea typeface="ＭＳ Ｐゴシック" pitchFamily="8" charset="-128"/>
              </a:rPr>
              <a:t/>
            </a:r>
            <a:br>
              <a:rPr lang="en-US" altLang="en-US" sz="1600" dirty="0" smtClean="0">
                <a:ea typeface="ＭＳ Ｐゴシック" pitchFamily="8" charset="-128"/>
              </a:rPr>
            </a:br>
            <a:r>
              <a:rPr lang="en-US" altLang="en-US" sz="1600" dirty="0" smtClean="0">
                <a:solidFill>
                  <a:schemeClr val="bg1">
                    <a:lumMod val="85000"/>
                  </a:schemeClr>
                </a:solidFill>
                <a:ea typeface="ＭＳ Ｐゴシック" pitchFamily="8" charset="-128"/>
              </a:rPr>
              <a:t>[Kitamura et al. 2004; Chan et al. 2007; Perez Nava and Luke 2009; Georgiev et al. 2011]</a:t>
            </a:r>
            <a:endParaRPr lang="en-US" altLang="en-US" sz="2000" dirty="0" smtClean="0">
              <a:solidFill>
                <a:schemeClr val="bg1">
                  <a:lumMod val="85000"/>
                </a:schemeClr>
              </a:solidFill>
              <a:ea typeface="ＭＳ Ｐゴシック" pitchFamily="8" charset="-128"/>
            </a:endParaRPr>
          </a:p>
          <a:p>
            <a:pPr marL="457028" lvl="1" indent="0">
              <a:buClr>
                <a:srgbClr val="00B050"/>
              </a:buClr>
              <a:buNone/>
            </a:pPr>
            <a:r>
              <a:rPr lang="en-US" altLang="en-US" dirty="0" smtClean="0">
                <a:ea typeface="ＭＳ Ｐゴシック" pitchFamily="8" charset="-128"/>
              </a:rPr>
              <a:t>Deconvolution</a:t>
            </a:r>
            <a:br>
              <a:rPr lang="en-US" altLang="en-US" dirty="0" smtClean="0">
                <a:ea typeface="ＭＳ Ｐゴシック" pitchFamily="8" charset="-128"/>
              </a:rPr>
            </a:br>
            <a:r>
              <a:rPr lang="en-US" altLang="en-US" sz="1600" dirty="0" smtClean="0">
                <a:solidFill>
                  <a:schemeClr val="bg1">
                    <a:lumMod val="85000"/>
                  </a:schemeClr>
                </a:solidFill>
                <a:ea typeface="ＭＳ Ｐゴシック" pitchFamily="8" charset="-128"/>
              </a:rPr>
              <a:t>[Bishop and Favaro 2012; Shroff and </a:t>
            </a:r>
            <a:r>
              <a:rPr lang="en-US" altLang="en-US" sz="1600" dirty="0" err="1" smtClean="0">
                <a:solidFill>
                  <a:schemeClr val="bg1">
                    <a:lumMod val="85000"/>
                  </a:schemeClr>
                </a:solidFill>
                <a:ea typeface="ＭＳ Ｐゴシック" pitchFamily="8" charset="-128"/>
              </a:rPr>
              <a:t>Berkner</a:t>
            </a:r>
            <a:r>
              <a:rPr lang="en-US" altLang="en-US" sz="1600" dirty="0" smtClean="0">
                <a:solidFill>
                  <a:schemeClr val="bg1">
                    <a:lumMod val="85000"/>
                  </a:schemeClr>
                </a:solidFill>
                <a:ea typeface="ＭＳ Ｐゴシック" pitchFamily="8" charset="-128"/>
              </a:rPr>
              <a:t> 2013; Broxton et al. 2013]</a:t>
            </a:r>
            <a:endParaRPr lang="en-US" altLang="en-US" sz="1600" dirty="0">
              <a:solidFill>
                <a:schemeClr val="bg1">
                  <a:lumMod val="85000"/>
                </a:schemeClr>
              </a:solidFill>
              <a:ea typeface="ＭＳ Ｐゴシック" pitchFamily="8" charset="-128"/>
            </a:endParaRPr>
          </a:p>
        </p:txBody>
      </p:sp>
      <p:sp>
        <p:nvSpPr>
          <p:cNvPr id="2" name="Rectangle 1"/>
          <p:cNvSpPr/>
          <p:nvPr/>
        </p:nvSpPr>
        <p:spPr>
          <a:xfrm>
            <a:off x="949960" y="3429000"/>
            <a:ext cx="7828280" cy="660400"/>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9049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4" end="4"/>
                                            </p:txEl>
                                          </p:spTgt>
                                        </p:tgtEl>
                                        <p:attrNameLst>
                                          <p:attrName>style.visibility</p:attrName>
                                        </p:attrNameLst>
                                      </p:cBhvr>
                                      <p:to>
                                        <p:strVal val="visible"/>
                                      </p:to>
                                    </p:set>
                                    <p:animEffect transition="in" filter="fade">
                                      <p:cBhvr>
                                        <p:cTn id="12" dur="500"/>
                                        <p:tgtEl>
                                          <p:spTgt spid="2560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5603">
                                            <p:txEl>
                                              <p:pRg st="5" end="5"/>
                                            </p:txEl>
                                          </p:spTgt>
                                        </p:tgtEl>
                                        <p:attrNameLst>
                                          <p:attrName>style.visibility</p:attrName>
                                        </p:attrNameLst>
                                      </p:cBhvr>
                                      <p:to>
                                        <p:strVal val="visible"/>
                                      </p:to>
                                    </p:set>
                                    <p:animEffect transition="in" filter="fade">
                                      <p:cBhvr>
                                        <p:cTn id="15" dur="500"/>
                                        <p:tgtEl>
                                          <p:spTgt spid="2560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5603">
                                            <p:txEl>
                                              <p:pRg st="6" end="6"/>
                                            </p:txEl>
                                          </p:spTgt>
                                        </p:tgtEl>
                                        <p:attrNameLst>
                                          <p:attrName>style.visibility</p:attrName>
                                        </p:attrNameLst>
                                      </p:cBhvr>
                                      <p:to>
                                        <p:strVal val="visible"/>
                                      </p:to>
                                    </p:set>
                                    <p:animEffect transition="in" filter="fade">
                                      <p:cBhvr>
                                        <p:cTn id="18" dur="500"/>
                                        <p:tgtEl>
                                          <p:spTgt spid="2560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ea typeface="ＭＳ Ｐゴシック" pitchFamily="8" charset="-128"/>
              </a:rPr>
              <a:t>Projection</a:t>
            </a:r>
            <a:endParaRPr lang="en-US" altLang="en-US" dirty="0">
              <a:ea typeface="ＭＳ Ｐゴシック" pitchFamily="8" charset="-128"/>
            </a:endParaRPr>
          </a:p>
        </p:txBody>
      </p:sp>
      <p:sp>
        <p:nvSpPr>
          <p:cNvPr id="26627" name="Content Placeholder 2"/>
          <p:cNvSpPr>
            <a:spLocks noGrp="1"/>
          </p:cNvSpPr>
          <p:nvPr>
            <p:ph idx="1"/>
          </p:nvPr>
        </p:nvSpPr>
        <p:spPr/>
        <p:txBody>
          <a:bodyPr/>
          <a:lstStyle/>
          <a:p>
            <a:pPr marL="0" indent="0">
              <a:buNone/>
            </a:pPr>
            <a:r>
              <a:rPr lang="en-US" altLang="en-US" dirty="0" smtClean="0">
                <a:ea typeface="ＭＳ Ｐゴシック" pitchFamily="8" charset="-128"/>
              </a:rPr>
              <a:t>Move samples back to the surface (splatting)</a:t>
            </a:r>
          </a:p>
        </p:txBody>
      </p:sp>
      <p:grpSp>
        <p:nvGrpSpPr>
          <p:cNvPr id="41" name="Group 40"/>
          <p:cNvGrpSpPr/>
          <p:nvPr/>
        </p:nvGrpSpPr>
        <p:grpSpPr>
          <a:xfrm>
            <a:off x="4685318" y="2856676"/>
            <a:ext cx="242362" cy="1148030"/>
            <a:chOff x="4305300" y="381000"/>
            <a:chExt cx="160867" cy="762000"/>
          </a:xfrm>
          <a:noFill/>
        </p:grpSpPr>
        <p:grpSp>
          <p:nvGrpSpPr>
            <p:cNvPr id="42" name="Group 41"/>
            <p:cNvGrpSpPr/>
            <p:nvPr/>
          </p:nvGrpSpPr>
          <p:grpSpPr>
            <a:xfrm>
              <a:off x="4305300" y="381000"/>
              <a:ext cx="152400" cy="762000"/>
              <a:chOff x="4343400" y="381000"/>
              <a:chExt cx="76200" cy="838200"/>
            </a:xfrm>
            <a:grpFill/>
          </p:grpSpPr>
          <p:sp>
            <p:nvSpPr>
              <p:cNvPr id="44" name="Oval 43"/>
              <p:cNvSpPr/>
              <p:nvPr/>
            </p:nvSpPr>
            <p:spPr>
              <a:xfrm>
                <a:off x="4343400" y="3810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5" name="Oval 44"/>
              <p:cNvSpPr/>
              <p:nvPr/>
            </p:nvSpPr>
            <p:spPr>
              <a:xfrm>
                <a:off x="4343400" y="6604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46" name="Oval 45"/>
              <p:cNvSpPr/>
              <p:nvPr/>
            </p:nvSpPr>
            <p:spPr>
              <a:xfrm>
                <a:off x="4343400" y="939800"/>
                <a:ext cx="76200" cy="2794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43" name="Rectangle 18"/>
            <p:cNvSpPr/>
            <p:nvPr/>
          </p:nvSpPr>
          <p:spPr>
            <a:xfrm>
              <a:off x="4381500" y="381000"/>
              <a:ext cx="84667" cy="762000"/>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cxnSp>
        <p:nvCxnSpPr>
          <p:cNvPr id="3" name="Straight Arrow Connector 2"/>
          <p:cNvCxnSpPr>
            <a:stCxn id="56" idx="1"/>
          </p:cNvCxnSpPr>
          <p:nvPr/>
        </p:nvCxnSpPr>
        <p:spPr>
          <a:xfrm flipH="1">
            <a:off x="3366210" y="2920456"/>
            <a:ext cx="1950525" cy="394046"/>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57" idx="1"/>
          </p:cNvCxnSpPr>
          <p:nvPr/>
        </p:nvCxnSpPr>
        <p:spPr>
          <a:xfrm flipH="1">
            <a:off x="3366210" y="3048015"/>
            <a:ext cx="1950525" cy="0"/>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58" idx="1"/>
          </p:cNvCxnSpPr>
          <p:nvPr/>
        </p:nvCxnSpPr>
        <p:spPr>
          <a:xfrm flipH="1" flipV="1">
            <a:off x="3366210" y="2781528"/>
            <a:ext cx="1950525" cy="394046"/>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59" idx="1"/>
          </p:cNvCxnSpPr>
          <p:nvPr/>
        </p:nvCxnSpPr>
        <p:spPr>
          <a:xfrm flipH="1">
            <a:off x="3366210" y="3303133"/>
            <a:ext cx="1950525" cy="394046"/>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60" idx="1"/>
          </p:cNvCxnSpPr>
          <p:nvPr/>
        </p:nvCxnSpPr>
        <p:spPr>
          <a:xfrm flipH="1">
            <a:off x="3366210" y="3430692"/>
            <a:ext cx="1950525" cy="0"/>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61" idx="1"/>
          </p:cNvCxnSpPr>
          <p:nvPr/>
        </p:nvCxnSpPr>
        <p:spPr>
          <a:xfrm flipH="1" flipV="1">
            <a:off x="3366210" y="3164208"/>
            <a:ext cx="1950525" cy="394042"/>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50" idx="1"/>
          </p:cNvCxnSpPr>
          <p:nvPr/>
        </p:nvCxnSpPr>
        <p:spPr>
          <a:xfrm flipH="1">
            <a:off x="3366210" y="3685809"/>
            <a:ext cx="1950525" cy="394047"/>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51" idx="1"/>
          </p:cNvCxnSpPr>
          <p:nvPr/>
        </p:nvCxnSpPr>
        <p:spPr>
          <a:xfrm flipH="1">
            <a:off x="3366210" y="3813368"/>
            <a:ext cx="1950525" cy="0"/>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52" idx="1"/>
          </p:cNvCxnSpPr>
          <p:nvPr/>
        </p:nvCxnSpPr>
        <p:spPr>
          <a:xfrm flipH="1" flipV="1">
            <a:off x="3366210" y="3546880"/>
            <a:ext cx="1950525" cy="394047"/>
          </a:xfrm>
          <a:prstGeom prst="straightConnector1">
            <a:avLst/>
          </a:prstGeom>
          <a:ln w="1905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3320491" y="2641386"/>
            <a:ext cx="45719" cy="1578612"/>
            <a:chOff x="7102777" y="3762633"/>
            <a:chExt cx="114300" cy="6512624"/>
          </a:xfrm>
        </p:grpSpPr>
        <p:sp>
          <p:nvSpPr>
            <p:cNvPr id="71" name="Rectangle 70"/>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5316735" y="2856676"/>
            <a:ext cx="114803" cy="1148030"/>
            <a:chOff x="2823650" y="3187063"/>
            <a:chExt cx="114803" cy="1033227"/>
          </a:xfrm>
          <a:solidFill>
            <a:srgbClr val="000000"/>
          </a:solidFill>
        </p:grpSpPr>
        <p:sp>
          <p:nvSpPr>
            <p:cNvPr id="50" name="Rectangle 49"/>
            <p:cNvSpPr/>
            <p:nvPr/>
          </p:nvSpPr>
          <p:spPr>
            <a:xfrm>
              <a:off x="2823650" y="3875881"/>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1" name="Rectangle 50"/>
            <p:cNvSpPr/>
            <p:nvPr/>
          </p:nvSpPr>
          <p:spPr>
            <a:xfrm>
              <a:off x="2823650" y="3990684"/>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 name="Rectangle 51"/>
            <p:cNvSpPr/>
            <p:nvPr/>
          </p:nvSpPr>
          <p:spPr>
            <a:xfrm>
              <a:off x="2823650" y="4105487"/>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6" name="Rectangle 55"/>
            <p:cNvSpPr/>
            <p:nvPr/>
          </p:nvSpPr>
          <p:spPr>
            <a:xfrm>
              <a:off x="2823650" y="3187063"/>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7" name="Rectangle 56"/>
            <p:cNvSpPr/>
            <p:nvPr/>
          </p:nvSpPr>
          <p:spPr>
            <a:xfrm>
              <a:off x="2823650" y="3301866"/>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8" name="Rectangle 57"/>
            <p:cNvSpPr/>
            <p:nvPr/>
          </p:nvSpPr>
          <p:spPr>
            <a:xfrm>
              <a:off x="2823650" y="3416669"/>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9" name="Rectangle 58"/>
            <p:cNvSpPr/>
            <p:nvPr/>
          </p:nvSpPr>
          <p:spPr>
            <a:xfrm>
              <a:off x="2823650" y="3531472"/>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0" name="Rectangle 59"/>
            <p:cNvSpPr/>
            <p:nvPr/>
          </p:nvSpPr>
          <p:spPr>
            <a:xfrm>
              <a:off x="2823650" y="3646275"/>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1" name="Rectangle 60"/>
            <p:cNvSpPr/>
            <p:nvPr/>
          </p:nvSpPr>
          <p:spPr>
            <a:xfrm>
              <a:off x="2823650" y="3761078"/>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123" name="Oval 122"/>
          <p:cNvSpPr/>
          <p:nvPr/>
        </p:nvSpPr>
        <p:spPr>
          <a:xfrm>
            <a:off x="3346538" y="2755872"/>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7" name="Oval 126"/>
          <p:cNvSpPr/>
          <p:nvPr/>
        </p:nvSpPr>
        <p:spPr>
          <a:xfrm>
            <a:off x="3346538" y="3025155"/>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8" name="Oval 127"/>
          <p:cNvSpPr/>
          <p:nvPr/>
        </p:nvSpPr>
        <p:spPr>
          <a:xfrm>
            <a:off x="3346538" y="3146878"/>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9" name="Oval 128"/>
          <p:cNvSpPr/>
          <p:nvPr/>
        </p:nvSpPr>
        <p:spPr>
          <a:xfrm>
            <a:off x="3346538" y="3280272"/>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0" name="Oval 129"/>
          <p:cNvSpPr/>
          <p:nvPr/>
        </p:nvSpPr>
        <p:spPr>
          <a:xfrm>
            <a:off x="3346538" y="3404834"/>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1" name="Oval 130"/>
          <p:cNvSpPr/>
          <p:nvPr/>
        </p:nvSpPr>
        <p:spPr>
          <a:xfrm>
            <a:off x="3346538" y="3533197"/>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2" name="Oval 131"/>
          <p:cNvSpPr/>
          <p:nvPr/>
        </p:nvSpPr>
        <p:spPr>
          <a:xfrm>
            <a:off x="3346538" y="3674319"/>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3" name="Oval 132"/>
          <p:cNvSpPr/>
          <p:nvPr/>
        </p:nvSpPr>
        <p:spPr>
          <a:xfrm>
            <a:off x="3346538" y="3791873"/>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4" name="Oval 133"/>
          <p:cNvSpPr/>
          <p:nvPr/>
        </p:nvSpPr>
        <p:spPr>
          <a:xfrm>
            <a:off x="3346538" y="4056996"/>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94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right)">
                                      <p:cBhvr>
                                        <p:cTn id="7" dur="500"/>
                                        <p:tgtEl>
                                          <p:spTgt spid="84"/>
                                        </p:tgtEl>
                                      </p:cBhvr>
                                    </p:animEffect>
                                  </p:childTnLst>
                                </p:cTn>
                              </p:par>
                              <p:par>
                                <p:cTn id="8" presetID="22" presetClass="entr" presetSubtype="2"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right)">
                                      <p:cBhvr>
                                        <p:cTn id="10" dur="500"/>
                                        <p:tgtEl>
                                          <p:spTgt spid="80"/>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22" presetClass="entr" presetSubtype="2" fill="hold"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right)">
                                      <p:cBhvr>
                                        <p:cTn id="16" dur="500"/>
                                        <p:tgtEl>
                                          <p:spTgt spid="91"/>
                                        </p:tgtEl>
                                      </p:cBhvr>
                                    </p:animEffect>
                                  </p:childTnLst>
                                </p:cTn>
                              </p:par>
                              <p:par>
                                <p:cTn id="17" presetID="22" presetClass="entr" presetSubtype="2"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right)">
                                      <p:cBhvr>
                                        <p:cTn id="19" dur="500"/>
                                        <p:tgtEl>
                                          <p:spTgt spid="90"/>
                                        </p:tgtEl>
                                      </p:cBhvr>
                                    </p:animEffect>
                                  </p:childTnLst>
                                </p:cTn>
                              </p:par>
                              <p:par>
                                <p:cTn id="20" presetID="22" presetClass="entr" presetSubtype="2"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ipe(right)">
                                      <p:cBhvr>
                                        <p:cTn id="22" dur="500"/>
                                        <p:tgtEl>
                                          <p:spTgt spid="89"/>
                                        </p:tgtEl>
                                      </p:cBhvr>
                                    </p:animEffect>
                                  </p:childTnLst>
                                </p:cTn>
                              </p:par>
                              <p:par>
                                <p:cTn id="23" presetID="22" presetClass="entr" presetSubtype="2"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right)">
                                      <p:cBhvr>
                                        <p:cTn id="25" dur="500"/>
                                        <p:tgtEl>
                                          <p:spTgt spid="100"/>
                                        </p:tgtEl>
                                      </p:cBhvr>
                                    </p:animEffect>
                                  </p:childTnLst>
                                </p:cTn>
                              </p:par>
                              <p:par>
                                <p:cTn id="26" presetID="22" presetClass="entr" presetSubtype="2" fill="hold"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right)">
                                      <p:cBhvr>
                                        <p:cTn id="28" dur="500"/>
                                        <p:tgtEl>
                                          <p:spTgt spid="99"/>
                                        </p:tgtEl>
                                      </p:cBhvr>
                                    </p:animEffect>
                                  </p:childTnLst>
                                </p:cTn>
                              </p:par>
                              <p:par>
                                <p:cTn id="29" presetID="22" presetClass="entr" presetSubtype="2"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right)">
                                      <p:cBhvr>
                                        <p:cTn id="31" dur="500"/>
                                        <p:tgtEl>
                                          <p:spTgt spid="98"/>
                                        </p:tgtEl>
                                      </p:cBhvr>
                                    </p:animEffect>
                                  </p:child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circle(out)">
                                      <p:cBhvr>
                                        <p:cTn id="35" dur="750"/>
                                        <p:tgtEl>
                                          <p:spTgt spid="123"/>
                                        </p:tgtEl>
                                      </p:cBhvr>
                                    </p:animEffect>
                                  </p:childTnLst>
                                </p:cTn>
                              </p:par>
                              <p:par>
                                <p:cTn id="36" presetID="6" presetClass="entr" presetSubtype="32" fill="hold" grpId="0" nodeType="withEffect">
                                  <p:stCondLst>
                                    <p:cond delay="0"/>
                                  </p:stCondLst>
                                  <p:childTnLst>
                                    <p:set>
                                      <p:cBhvr>
                                        <p:cTn id="37" dur="1" fill="hold">
                                          <p:stCondLst>
                                            <p:cond delay="0"/>
                                          </p:stCondLst>
                                        </p:cTn>
                                        <p:tgtEl>
                                          <p:spTgt spid="127"/>
                                        </p:tgtEl>
                                        <p:attrNameLst>
                                          <p:attrName>style.visibility</p:attrName>
                                        </p:attrNameLst>
                                      </p:cBhvr>
                                      <p:to>
                                        <p:strVal val="visible"/>
                                      </p:to>
                                    </p:set>
                                    <p:animEffect transition="in" filter="circle(out)">
                                      <p:cBhvr>
                                        <p:cTn id="38" dur="750"/>
                                        <p:tgtEl>
                                          <p:spTgt spid="127"/>
                                        </p:tgtEl>
                                      </p:cBhvr>
                                    </p:animEffect>
                                  </p:childTnLst>
                                </p:cTn>
                              </p:par>
                              <p:par>
                                <p:cTn id="39" presetID="6" presetClass="entr" presetSubtype="32"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animEffect transition="in" filter="circle(out)">
                                      <p:cBhvr>
                                        <p:cTn id="41" dur="750"/>
                                        <p:tgtEl>
                                          <p:spTgt spid="128"/>
                                        </p:tgtEl>
                                      </p:cBhvr>
                                    </p:animEffect>
                                  </p:childTnLst>
                                </p:cTn>
                              </p:par>
                              <p:par>
                                <p:cTn id="42" presetID="6" presetClass="entr" presetSubtype="32" fill="hold" grpId="0" nodeType="with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circle(out)">
                                      <p:cBhvr>
                                        <p:cTn id="44" dur="750"/>
                                        <p:tgtEl>
                                          <p:spTgt spid="129"/>
                                        </p:tgtEl>
                                      </p:cBhvr>
                                    </p:animEffect>
                                  </p:childTnLst>
                                </p:cTn>
                              </p:par>
                              <p:par>
                                <p:cTn id="45" presetID="6" presetClass="entr" presetSubtype="32"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circle(out)">
                                      <p:cBhvr>
                                        <p:cTn id="47" dur="750"/>
                                        <p:tgtEl>
                                          <p:spTgt spid="130"/>
                                        </p:tgtEl>
                                      </p:cBhvr>
                                    </p:animEffect>
                                  </p:childTnLst>
                                </p:cTn>
                              </p:par>
                              <p:par>
                                <p:cTn id="48" presetID="6" presetClass="entr" presetSubtype="32" fill="hold" grpId="0" nodeType="withEffect">
                                  <p:stCondLst>
                                    <p:cond delay="0"/>
                                  </p:stCondLst>
                                  <p:childTnLst>
                                    <p:set>
                                      <p:cBhvr>
                                        <p:cTn id="49" dur="1" fill="hold">
                                          <p:stCondLst>
                                            <p:cond delay="0"/>
                                          </p:stCondLst>
                                        </p:cTn>
                                        <p:tgtEl>
                                          <p:spTgt spid="131"/>
                                        </p:tgtEl>
                                        <p:attrNameLst>
                                          <p:attrName>style.visibility</p:attrName>
                                        </p:attrNameLst>
                                      </p:cBhvr>
                                      <p:to>
                                        <p:strVal val="visible"/>
                                      </p:to>
                                    </p:set>
                                    <p:animEffect transition="in" filter="circle(out)">
                                      <p:cBhvr>
                                        <p:cTn id="50" dur="750"/>
                                        <p:tgtEl>
                                          <p:spTgt spid="131"/>
                                        </p:tgtEl>
                                      </p:cBhvr>
                                    </p:animEffect>
                                  </p:childTnLst>
                                </p:cTn>
                              </p:par>
                              <p:par>
                                <p:cTn id="51" presetID="6" presetClass="entr" presetSubtype="32"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animEffect transition="in" filter="circle(out)">
                                      <p:cBhvr>
                                        <p:cTn id="53" dur="750"/>
                                        <p:tgtEl>
                                          <p:spTgt spid="132"/>
                                        </p:tgtEl>
                                      </p:cBhvr>
                                    </p:animEffect>
                                  </p:childTnLst>
                                </p:cTn>
                              </p:par>
                              <p:par>
                                <p:cTn id="54" presetID="6" presetClass="entr" presetSubtype="32" fill="hold" grpId="0" nodeType="with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circle(out)">
                                      <p:cBhvr>
                                        <p:cTn id="56" dur="750"/>
                                        <p:tgtEl>
                                          <p:spTgt spid="133"/>
                                        </p:tgtEl>
                                      </p:cBhvr>
                                    </p:animEffect>
                                  </p:childTnLst>
                                </p:cTn>
                              </p:par>
                              <p:par>
                                <p:cTn id="57" presetID="6" presetClass="entr" presetSubtype="32" fill="hold" grpId="0" nodeType="withEffect">
                                  <p:stCondLst>
                                    <p:cond delay="0"/>
                                  </p:stCondLst>
                                  <p:childTnLst>
                                    <p:set>
                                      <p:cBhvr>
                                        <p:cTn id="58" dur="1" fill="hold">
                                          <p:stCondLst>
                                            <p:cond delay="0"/>
                                          </p:stCondLst>
                                        </p:cTn>
                                        <p:tgtEl>
                                          <p:spTgt spid="134"/>
                                        </p:tgtEl>
                                        <p:attrNameLst>
                                          <p:attrName>style.visibility</p:attrName>
                                        </p:attrNameLst>
                                      </p:cBhvr>
                                      <p:to>
                                        <p:strVal val="visible"/>
                                      </p:to>
                                    </p:set>
                                    <p:animEffect transition="in" filter="circle(out)">
                                      <p:cBhvr>
                                        <p:cTn id="59" dur="75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7" grpId="0" animBg="1"/>
      <p:bldP spid="128" grpId="0" animBg="1"/>
      <p:bldP spid="129" grpId="0" animBg="1"/>
      <p:bldP spid="130" grpId="0" animBg="1"/>
      <p:bldP spid="131" grpId="0" animBg="1"/>
      <p:bldP spid="132" grpId="0" animBg="1"/>
      <p:bldP spid="133" grpId="0" animBg="1"/>
      <p:bldP spid="1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ea typeface="ＭＳ Ｐゴシック" pitchFamily="8" charset="-128"/>
              </a:rPr>
              <a:t>Projection</a:t>
            </a:r>
          </a:p>
        </p:txBody>
      </p:sp>
      <p:sp>
        <p:nvSpPr>
          <p:cNvPr id="26627" name="Content Placeholder 2"/>
          <p:cNvSpPr>
            <a:spLocks noGrp="1"/>
          </p:cNvSpPr>
          <p:nvPr>
            <p:ph idx="1"/>
          </p:nvPr>
        </p:nvSpPr>
        <p:spPr/>
        <p:txBody>
          <a:bodyPr/>
          <a:lstStyle/>
          <a:p>
            <a:pPr marL="0" indent="0">
              <a:buNone/>
            </a:pPr>
            <a:r>
              <a:rPr lang="en-US" altLang="en-US" dirty="0">
                <a:ea typeface="ＭＳ Ｐゴシック" pitchFamily="8" charset="-128"/>
              </a:rPr>
              <a:t>Move samples back to the surface (splatting)</a:t>
            </a:r>
          </a:p>
          <a:p>
            <a:pPr marL="0" indent="0">
              <a:buNone/>
            </a:pPr>
            <a:r>
              <a:rPr lang="en-US" altLang="en-US" dirty="0" smtClean="0">
                <a:ea typeface="ＭＳ Ｐゴシック" pitchFamily="8" charset="-128"/>
              </a:rPr>
              <a:t>Density estimation around the view ray (gathering)</a:t>
            </a:r>
          </a:p>
        </p:txBody>
      </p:sp>
      <p:grpSp>
        <p:nvGrpSpPr>
          <p:cNvPr id="64" name="Group 63"/>
          <p:cNvGrpSpPr/>
          <p:nvPr/>
        </p:nvGrpSpPr>
        <p:grpSpPr>
          <a:xfrm>
            <a:off x="3320491" y="2641386"/>
            <a:ext cx="45719" cy="1578612"/>
            <a:chOff x="7102777" y="3762633"/>
            <a:chExt cx="114300" cy="6512624"/>
          </a:xfrm>
        </p:grpSpPr>
        <p:sp>
          <p:nvSpPr>
            <p:cNvPr id="65" name="Rectangle 64"/>
            <p:cNvSpPr/>
            <p:nvPr/>
          </p:nvSpPr>
          <p:spPr>
            <a:xfrm>
              <a:off x="7102777" y="376263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102777" y="469661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102777" y="5630612"/>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102777" y="653967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7102777" y="7473663"/>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102777" y="8407658"/>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102777" y="9341457"/>
              <a:ext cx="114300" cy="933800"/>
            </a:xfrm>
            <a:prstGeom prst="rect">
              <a:avLst/>
            </a:prstGeom>
            <a:gradFill flip="none" rotWithShape="1">
              <a:gsLst>
                <a:gs pos="52000">
                  <a:srgbClr val="E46C0A"/>
                </a:gs>
                <a:gs pos="0">
                  <a:srgbClr val="E46C0A"/>
                </a:gs>
                <a:gs pos="54000">
                  <a:srgbClr val="92D050"/>
                </a:gs>
                <a:gs pos="100000">
                  <a:srgbClr val="92D05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2" name="Straight Arrow Connector 71"/>
          <p:cNvCxnSpPr>
            <a:stCxn id="89" idx="1"/>
          </p:cNvCxnSpPr>
          <p:nvPr/>
        </p:nvCxnSpPr>
        <p:spPr>
          <a:xfrm flipH="1">
            <a:off x="3369398" y="3175574"/>
            <a:ext cx="1947337" cy="322539"/>
          </a:xfrm>
          <a:prstGeom prst="straightConnector1">
            <a:avLst/>
          </a:prstGeom>
          <a:ln w="19050" cap="rnd">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3281291" y="3185877"/>
            <a:ext cx="180346" cy="628856"/>
          </a:xfrm>
          <a:prstGeom prst="ellipse">
            <a:avLst/>
          </a:prstGeom>
          <a:gradFill flip="none" rotWithShape="1">
            <a:gsLst>
              <a:gs pos="100000">
                <a:schemeClr val="tx2">
                  <a:alpha val="5000"/>
                </a:schemeClr>
              </a:gs>
              <a:gs pos="0">
                <a:schemeClr val="tx2"/>
              </a:gs>
            </a:gsLst>
            <a:path path="circle">
              <a:fillToRect l="50000" t="50000" r="50000" b="50000"/>
            </a:path>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Oval 73"/>
          <p:cNvSpPr/>
          <p:nvPr/>
        </p:nvSpPr>
        <p:spPr>
          <a:xfrm>
            <a:off x="3346538" y="2755872"/>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5" name="Oval 74"/>
          <p:cNvSpPr/>
          <p:nvPr/>
        </p:nvSpPr>
        <p:spPr>
          <a:xfrm>
            <a:off x="3346538" y="3025155"/>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6" name="Oval 75"/>
          <p:cNvSpPr/>
          <p:nvPr/>
        </p:nvSpPr>
        <p:spPr>
          <a:xfrm>
            <a:off x="3346538" y="3146878"/>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7" name="Oval 76"/>
          <p:cNvSpPr/>
          <p:nvPr/>
        </p:nvSpPr>
        <p:spPr>
          <a:xfrm>
            <a:off x="3346538" y="3280272"/>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8" name="Oval 77"/>
          <p:cNvSpPr/>
          <p:nvPr/>
        </p:nvSpPr>
        <p:spPr>
          <a:xfrm>
            <a:off x="3346538" y="3404834"/>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Oval 78"/>
          <p:cNvSpPr/>
          <p:nvPr/>
        </p:nvSpPr>
        <p:spPr>
          <a:xfrm>
            <a:off x="3346538" y="3533197"/>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Oval 79"/>
          <p:cNvSpPr/>
          <p:nvPr/>
        </p:nvSpPr>
        <p:spPr>
          <a:xfrm>
            <a:off x="3346538" y="3674319"/>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Oval 80"/>
          <p:cNvSpPr/>
          <p:nvPr/>
        </p:nvSpPr>
        <p:spPr>
          <a:xfrm>
            <a:off x="3346538" y="3791873"/>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2" name="Oval 81"/>
          <p:cNvSpPr/>
          <p:nvPr/>
        </p:nvSpPr>
        <p:spPr>
          <a:xfrm>
            <a:off x="3346538" y="4056996"/>
            <a:ext cx="45719" cy="45720"/>
          </a:xfrm>
          <a:prstGeom prst="ellipse">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3" name="Group 82"/>
          <p:cNvGrpSpPr/>
          <p:nvPr/>
        </p:nvGrpSpPr>
        <p:grpSpPr>
          <a:xfrm>
            <a:off x="5316735" y="2856676"/>
            <a:ext cx="114803" cy="1148030"/>
            <a:chOff x="2823650" y="3187063"/>
            <a:chExt cx="114803" cy="1033227"/>
          </a:xfrm>
          <a:solidFill>
            <a:srgbClr val="000000"/>
          </a:solidFill>
        </p:grpSpPr>
        <p:sp>
          <p:nvSpPr>
            <p:cNvPr id="84" name="Rectangle 83"/>
            <p:cNvSpPr/>
            <p:nvPr/>
          </p:nvSpPr>
          <p:spPr>
            <a:xfrm>
              <a:off x="2823650" y="3875881"/>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85" name="Rectangle 84"/>
            <p:cNvSpPr/>
            <p:nvPr/>
          </p:nvSpPr>
          <p:spPr>
            <a:xfrm>
              <a:off x="2823650" y="3990684"/>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86" name="Rectangle 85"/>
            <p:cNvSpPr/>
            <p:nvPr/>
          </p:nvSpPr>
          <p:spPr>
            <a:xfrm>
              <a:off x="2823650" y="4105487"/>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87" name="Rectangle 86"/>
            <p:cNvSpPr/>
            <p:nvPr/>
          </p:nvSpPr>
          <p:spPr>
            <a:xfrm>
              <a:off x="2823650" y="3187063"/>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88" name="Rectangle 87"/>
            <p:cNvSpPr/>
            <p:nvPr/>
          </p:nvSpPr>
          <p:spPr>
            <a:xfrm>
              <a:off x="2823650" y="3301866"/>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89" name="Rectangle 88"/>
            <p:cNvSpPr/>
            <p:nvPr/>
          </p:nvSpPr>
          <p:spPr>
            <a:xfrm>
              <a:off x="2823650" y="3416669"/>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90" name="Rectangle 89"/>
            <p:cNvSpPr/>
            <p:nvPr/>
          </p:nvSpPr>
          <p:spPr>
            <a:xfrm>
              <a:off x="2823650" y="3531472"/>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91" name="Rectangle 90"/>
            <p:cNvSpPr/>
            <p:nvPr/>
          </p:nvSpPr>
          <p:spPr>
            <a:xfrm>
              <a:off x="2823650" y="3646275"/>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92" name="Rectangle 91"/>
            <p:cNvSpPr/>
            <p:nvPr/>
          </p:nvSpPr>
          <p:spPr>
            <a:xfrm>
              <a:off x="2823650" y="3761078"/>
              <a:ext cx="114803" cy="1148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93" name="Rectangle 92"/>
          <p:cNvSpPr/>
          <p:nvPr/>
        </p:nvSpPr>
        <p:spPr>
          <a:xfrm>
            <a:off x="5316735" y="3111793"/>
            <a:ext cx="114803" cy="127559"/>
          </a:xfrm>
          <a:prstGeom prst="rect">
            <a:avLst/>
          </a:prstGeom>
          <a:solidFill>
            <a:schemeClr val="accent4">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Tree>
    <p:extLst>
      <p:ext uri="{BB962C8B-B14F-4D97-AF65-F5344CB8AC3E}">
        <p14:creationId xmlns:p14="http://schemas.microsoft.com/office/powerpoint/2010/main" val="36134077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right)">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outHorizontal)">
                                      <p:cBhvr>
                                        <p:cTn id="12" dur="1000"/>
                                        <p:tgtEl>
                                          <p:spTgt spid="73"/>
                                        </p:tgtEl>
                                      </p:cBhvr>
                                    </p:animEffect>
                                  </p:childTnLst>
                                </p:cTn>
                              </p:par>
                            </p:childTnLst>
                          </p:cTn>
                        </p:par>
                        <p:par>
                          <p:cTn id="13" fill="hold">
                            <p:stCondLst>
                              <p:cond delay="1000"/>
                            </p:stCondLst>
                            <p:childTnLst>
                              <p:par>
                                <p:cTn id="14" presetID="22" presetClass="entr" presetSubtype="8" fill="hold" grpId="0" nodeType="afterEffect">
                                  <p:stCondLst>
                                    <p:cond delay="1000"/>
                                  </p:stCondLst>
                                  <p:childTnLst>
                                    <p:set>
                                      <p:cBhvr>
                                        <p:cTn id="15" dur="1" fill="hold">
                                          <p:stCondLst>
                                            <p:cond delay="0"/>
                                          </p:stCondLst>
                                        </p:cTn>
                                        <p:tgtEl>
                                          <p:spTgt spid="93"/>
                                        </p:tgtEl>
                                        <p:attrNameLst>
                                          <p:attrName>style.visibility</p:attrName>
                                        </p:attrNameLst>
                                      </p:cBhvr>
                                      <p:to>
                                        <p:strVal val="visible"/>
                                      </p:to>
                                    </p:set>
                                    <p:animEffect transition="in" filter="wipe(left)">
                                      <p:cBhvr>
                                        <p:cTn id="16"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9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 name="Group 16383"/>
          <p:cNvGrpSpPr/>
          <p:nvPr/>
        </p:nvGrpSpPr>
        <p:grpSpPr>
          <a:xfrm>
            <a:off x="1396736" y="1224282"/>
            <a:ext cx="141074" cy="2506692"/>
            <a:chOff x="2035170" y="1224282"/>
            <a:chExt cx="141074" cy="2304079"/>
          </a:xfrm>
        </p:grpSpPr>
        <p:grpSp>
          <p:nvGrpSpPr>
            <p:cNvPr id="59" name="Group 58"/>
            <p:cNvGrpSpPr/>
            <p:nvPr/>
          </p:nvGrpSpPr>
          <p:grpSpPr>
            <a:xfrm>
              <a:off x="2035170" y="1224282"/>
              <a:ext cx="141069" cy="2304079"/>
              <a:chOff x="4671690" y="1035213"/>
              <a:chExt cx="141069" cy="1692814"/>
            </a:xfrm>
          </p:grpSpPr>
          <p:sp>
            <p:nvSpPr>
              <p:cNvPr id="61" name="Rectangle 60"/>
              <p:cNvSpPr/>
              <p:nvPr/>
            </p:nvSpPr>
            <p:spPr>
              <a:xfrm>
                <a:off x="4671690" y="2022689"/>
                <a:ext cx="141069" cy="141068"/>
              </a:xfrm>
              <a:prstGeom prst="rect">
                <a:avLst/>
              </a:prstGeom>
              <a:solidFill>
                <a:srgbClr val="92D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2" name="Rectangle 61"/>
              <p:cNvSpPr/>
              <p:nvPr/>
            </p:nvSpPr>
            <p:spPr>
              <a:xfrm>
                <a:off x="4671690" y="2163757"/>
                <a:ext cx="141069" cy="141068"/>
              </a:xfrm>
              <a:prstGeom prst="rect">
                <a:avLst/>
              </a:prstGeom>
              <a:solidFill>
                <a:schemeClr val="accent4">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3" name="Rectangle 62"/>
              <p:cNvSpPr/>
              <p:nvPr/>
            </p:nvSpPr>
            <p:spPr>
              <a:xfrm>
                <a:off x="4671690" y="2304823"/>
                <a:ext cx="141069" cy="141068"/>
              </a:xfrm>
              <a:prstGeom prst="rect">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4" name="Rectangle 63"/>
              <p:cNvSpPr/>
              <p:nvPr/>
            </p:nvSpPr>
            <p:spPr>
              <a:xfrm>
                <a:off x="4671690" y="2445891"/>
                <a:ext cx="141069" cy="141068"/>
              </a:xfrm>
              <a:prstGeom prst="rect">
                <a:avLst/>
              </a:prstGeom>
              <a:solidFill>
                <a:schemeClr val="accent2">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5" name="Rectangle 64"/>
              <p:cNvSpPr/>
              <p:nvPr/>
            </p:nvSpPr>
            <p:spPr>
              <a:xfrm>
                <a:off x="4671690" y="2586959"/>
                <a:ext cx="141069" cy="141068"/>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6" name="Rectangle 65"/>
              <p:cNvSpPr/>
              <p:nvPr/>
            </p:nvSpPr>
            <p:spPr>
              <a:xfrm>
                <a:off x="4671690" y="1035213"/>
                <a:ext cx="141069" cy="141068"/>
              </a:xfrm>
              <a:prstGeom prst="rect">
                <a:avLst/>
              </a:prstGeom>
              <a:solidFill>
                <a:srgbClr val="7030A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7" name="Rectangle 66"/>
              <p:cNvSpPr/>
              <p:nvPr/>
            </p:nvSpPr>
            <p:spPr>
              <a:xfrm>
                <a:off x="4671690" y="1176283"/>
                <a:ext cx="141069" cy="141068"/>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8" name="Rectangle 67"/>
              <p:cNvSpPr/>
              <p:nvPr/>
            </p:nvSpPr>
            <p:spPr>
              <a:xfrm>
                <a:off x="4671690" y="1317349"/>
                <a:ext cx="141069" cy="141068"/>
              </a:xfrm>
              <a:prstGeom prst="rect">
                <a:avLst/>
              </a:prstGeom>
              <a:solidFill>
                <a:schemeClr val="tx1">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69" name="Rectangle 68"/>
              <p:cNvSpPr/>
              <p:nvPr/>
            </p:nvSpPr>
            <p:spPr>
              <a:xfrm>
                <a:off x="4671690" y="1458417"/>
                <a:ext cx="141069" cy="141068"/>
              </a:xfrm>
              <a:prstGeom prst="rect">
                <a:avLst/>
              </a:prstGeom>
              <a:solidFill>
                <a:schemeClr val="accent2">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0" name="Rectangle 69"/>
              <p:cNvSpPr/>
              <p:nvPr/>
            </p:nvSpPr>
            <p:spPr>
              <a:xfrm>
                <a:off x="4671690" y="1599485"/>
                <a:ext cx="141069" cy="141068"/>
              </a:xfrm>
              <a:prstGeom prst="rect">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71" name="Rectangle 70"/>
              <p:cNvSpPr/>
              <p:nvPr/>
            </p:nvSpPr>
            <p:spPr>
              <a:xfrm>
                <a:off x="4671690" y="1740553"/>
                <a:ext cx="141069" cy="141068"/>
              </a:xfrm>
              <a:prstGeom prst="rect">
                <a:avLst/>
              </a:prstGeom>
              <a:solidFill>
                <a:schemeClr val="accent5">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297" name="Rectangle 296"/>
            <p:cNvSpPr/>
            <p:nvPr/>
          </p:nvSpPr>
          <p:spPr>
            <a:xfrm>
              <a:off x="2035175" y="2380225"/>
              <a:ext cx="141069" cy="192007"/>
            </a:xfrm>
            <a:prstGeom prst="rect">
              <a:avLst/>
            </a:prstGeom>
            <a:solidFill>
              <a:schemeClr val="tx1">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250" name="Group 249"/>
          <p:cNvGrpSpPr/>
          <p:nvPr/>
        </p:nvGrpSpPr>
        <p:grpSpPr>
          <a:xfrm>
            <a:off x="1394516" y="1224282"/>
            <a:ext cx="141069" cy="2501265"/>
            <a:chOff x="4671690" y="1035213"/>
            <a:chExt cx="141069" cy="1692814"/>
          </a:xfrm>
          <a:solidFill>
            <a:srgbClr val="000000"/>
          </a:solidFill>
        </p:grpSpPr>
        <p:sp>
          <p:nvSpPr>
            <p:cNvPr id="251" name="Rectangle 250"/>
            <p:cNvSpPr/>
            <p:nvPr/>
          </p:nvSpPr>
          <p:spPr>
            <a:xfrm>
              <a:off x="4671690" y="1881621"/>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2" name="Rectangle 251"/>
            <p:cNvSpPr/>
            <p:nvPr/>
          </p:nvSpPr>
          <p:spPr>
            <a:xfrm>
              <a:off x="4671690" y="2022689"/>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3" name="Rectangle 252"/>
            <p:cNvSpPr/>
            <p:nvPr/>
          </p:nvSpPr>
          <p:spPr>
            <a:xfrm>
              <a:off x="4671690" y="2163757"/>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4" name="Rectangle 253"/>
            <p:cNvSpPr/>
            <p:nvPr/>
          </p:nvSpPr>
          <p:spPr>
            <a:xfrm>
              <a:off x="4671690" y="2304823"/>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5" name="Rectangle 254"/>
            <p:cNvSpPr/>
            <p:nvPr/>
          </p:nvSpPr>
          <p:spPr>
            <a:xfrm>
              <a:off x="4671690" y="2445891"/>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6" name="Rectangle 255"/>
            <p:cNvSpPr/>
            <p:nvPr/>
          </p:nvSpPr>
          <p:spPr>
            <a:xfrm>
              <a:off x="4671690" y="2586959"/>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7" name="Rectangle 256"/>
            <p:cNvSpPr/>
            <p:nvPr/>
          </p:nvSpPr>
          <p:spPr>
            <a:xfrm>
              <a:off x="4671690" y="1035213"/>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8" name="Rectangle 257"/>
            <p:cNvSpPr/>
            <p:nvPr/>
          </p:nvSpPr>
          <p:spPr>
            <a:xfrm>
              <a:off x="4671690" y="1176283"/>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59" name="Rectangle 258"/>
            <p:cNvSpPr/>
            <p:nvPr/>
          </p:nvSpPr>
          <p:spPr>
            <a:xfrm>
              <a:off x="4671690" y="1317349"/>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60" name="Rectangle 259"/>
            <p:cNvSpPr/>
            <p:nvPr/>
          </p:nvSpPr>
          <p:spPr>
            <a:xfrm>
              <a:off x="4671690" y="1458417"/>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61" name="Rectangle 260"/>
            <p:cNvSpPr/>
            <p:nvPr/>
          </p:nvSpPr>
          <p:spPr>
            <a:xfrm>
              <a:off x="4671690" y="1599485"/>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262" name="Rectangle 261"/>
            <p:cNvSpPr/>
            <p:nvPr/>
          </p:nvSpPr>
          <p:spPr>
            <a:xfrm>
              <a:off x="4671690" y="1740553"/>
              <a:ext cx="141069" cy="141068"/>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16386" name="Title 1"/>
          <p:cNvSpPr>
            <a:spLocks noGrp="1"/>
          </p:cNvSpPr>
          <p:nvPr>
            <p:ph type="title"/>
          </p:nvPr>
        </p:nvSpPr>
        <p:spPr/>
        <p:txBody>
          <a:bodyPr/>
          <a:lstStyle/>
          <a:p>
            <a:r>
              <a:rPr lang="en-US" altLang="en-US" dirty="0" smtClean="0">
                <a:ea typeface="ＭＳ Ｐゴシック" pitchFamily="8" charset="-128"/>
              </a:rPr>
              <a:t>Resolution Tradeoff</a:t>
            </a:r>
          </a:p>
        </p:txBody>
      </p:sp>
      <p:grpSp>
        <p:nvGrpSpPr>
          <p:cNvPr id="147" name="Group 146"/>
          <p:cNvGrpSpPr/>
          <p:nvPr/>
        </p:nvGrpSpPr>
        <p:grpSpPr>
          <a:xfrm>
            <a:off x="646063" y="965200"/>
            <a:ext cx="789136" cy="3162299"/>
            <a:chOff x="1284497" y="987411"/>
            <a:chExt cx="789136" cy="2924832"/>
          </a:xfrm>
        </p:grpSpPr>
        <p:grpSp>
          <p:nvGrpSpPr>
            <p:cNvPr id="146" name="Group 145"/>
            <p:cNvGrpSpPr/>
            <p:nvPr/>
          </p:nvGrpSpPr>
          <p:grpSpPr>
            <a:xfrm>
              <a:off x="1290950" y="2140148"/>
              <a:ext cx="778247" cy="811635"/>
              <a:chOff x="1290950" y="2140148"/>
              <a:chExt cx="778247" cy="811635"/>
            </a:xfrm>
          </p:grpSpPr>
          <p:cxnSp>
            <p:nvCxnSpPr>
              <p:cNvPr id="97" name="Straight Arrow Connector 96"/>
              <p:cNvCxnSpPr/>
              <p:nvPr/>
            </p:nvCxnSpPr>
            <p:spPr>
              <a:xfrm flipH="1" flipV="1">
                <a:off x="1348432" y="2203651"/>
                <a:ext cx="686738" cy="268676"/>
              </a:xfrm>
              <a:prstGeom prst="straightConnector1">
                <a:avLst/>
              </a:prstGeom>
              <a:ln w="12700" cap="rnd">
                <a:solidFill>
                  <a:schemeClr val="tx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H="1">
                <a:off x="1290950" y="2472327"/>
                <a:ext cx="744220" cy="8784"/>
              </a:xfrm>
              <a:prstGeom prst="straightConnector1">
                <a:avLst/>
              </a:prstGeom>
              <a:ln w="12700" cap="rnd">
                <a:solidFill>
                  <a:schemeClr val="tx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1353379" y="2472327"/>
                <a:ext cx="681791" cy="298187"/>
              </a:xfrm>
              <a:prstGeom prst="straightConnector1">
                <a:avLst/>
              </a:prstGeom>
              <a:ln w="12700" cap="rnd">
                <a:solidFill>
                  <a:schemeClr val="tx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666829" flipH="1" flipV="1">
                <a:off x="1382459" y="2140148"/>
                <a:ext cx="686738" cy="268676"/>
              </a:xfrm>
              <a:prstGeom prst="straightConnector1">
                <a:avLst/>
              </a:prstGeom>
              <a:ln w="12700" cap="rnd">
                <a:solidFill>
                  <a:schemeClr val="tx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rot="666829" flipH="1">
                <a:off x="1298775" y="2400682"/>
                <a:ext cx="744220" cy="8784"/>
              </a:xfrm>
              <a:prstGeom prst="straightConnector1">
                <a:avLst/>
              </a:prstGeom>
              <a:ln w="12700" cap="rnd">
                <a:solidFill>
                  <a:schemeClr val="tx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666829" flipH="1">
                <a:off x="1332726" y="2403985"/>
                <a:ext cx="681791" cy="298187"/>
              </a:xfrm>
              <a:prstGeom prst="straightConnector1">
                <a:avLst/>
              </a:prstGeom>
              <a:ln w="12700" cap="rnd">
                <a:solidFill>
                  <a:schemeClr val="tx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rot="666829" flipH="1">
                <a:off x="1463989" y="2416756"/>
                <a:ext cx="526243" cy="535027"/>
              </a:xfrm>
              <a:prstGeom prst="straightConnector1">
                <a:avLst/>
              </a:prstGeom>
              <a:ln w="12700" cap="rnd">
                <a:solidFill>
                  <a:schemeClr val="tx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1290950" y="1939356"/>
              <a:ext cx="778247" cy="811635"/>
              <a:chOff x="1290950" y="2140148"/>
              <a:chExt cx="778247" cy="811635"/>
            </a:xfrm>
          </p:grpSpPr>
          <p:cxnSp>
            <p:nvCxnSpPr>
              <p:cNvPr id="160" name="Straight Arrow Connector 159"/>
              <p:cNvCxnSpPr/>
              <p:nvPr/>
            </p:nvCxnSpPr>
            <p:spPr>
              <a:xfrm flipH="1" flipV="1">
                <a:off x="1348432" y="2203651"/>
                <a:ext cx="686738" cy="268676"/>
              </a:xfrm>
              <a:prstGeom prst="straightConnector1">
                <a:avLst/>
              </a:prstGeom>
              <a:ln w="12700" cap="rnd">
                <a:solidFill>
                  <a:schemeClr val="accent5">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H="1">
                <a:off x="1290950" y="2472327"/>
                <a:ext cx="744220" cy="8784"/>
              </a:xfrm>
              <a:prstGeom prst="straightConnector1">
                <a:avLst/>
              </a:prstGeom>
              <a:ln w="12700" cap="rnd">
                <a:solidFill>
                  <a:schemeClr val="accent5">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H="1">
                <a:off x="1353379" y="2472327"/>
                <a:ext cx="681791" cy="298187"/>
              </a:xfrm>
              <a:prstGeom prst="straightConnector1">
                <a:avLst/>
              </a:prstGeom>
              <a:ln w="12700" cap="rnd">
                <a:solidFill>
                  <a:schemeClr val="accent5">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666829" flipH="1" flipV="1">
                <a:off x="1382459" y="2140148"/>
                <a:ext cx="686738" cy="268676"/>
              </a:xfrm>
              <a:prstGeom prst="straightConnector1">
                <a:avLst/>
              </a:prstGeom>
              <a:ln w="12700" cap="rnd">
                <a:solidFill>
                  <a:schemeClr val="accent5">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666829" flipH="1">
                <a:off x="1298775" y="2400682"/>
                <a:ext cx="744220" cy="8784"/>
              </a:xfrm>
              <a:prstGeom prst="straightConnector1">
                <a:avLst/>
              </a:prstGeom>
              <a:ln w="12700" cap="rnd">
                <a:solidFill>
                  <a:schemeClr val="accent5">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666829" flipH="1">
                <a:off x="1332726" y="2403985"/>
                <a:ext cx="681791" cy="298187"/>
              </a:xfrm>
              <a:prstGeom prst="straightConnector1">
                <a:avLst/>
              </a:prstGeom>
              <a:ln w="12700" cap="rnd">
                <a:solidFill>
                  <a:schemeClr val="accent5">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rot="666829" flipH="1">
                <a:off x="1463989" y="2416756"/>
                <a:ext cx="526243" cy="535027"/>
              </a:xfrm>
              <a:prstGeom prst="straightConnector1">
                <a:avLst/>
              </a:prstGeom>
              <a:ln w="12700" cap="rnd">
                <a:solidFill>
                  <a:schemeClr val="accent5">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1290950" y="1752660"/>
              <a:ext cx="778247" cy="811635"/>
              <a:chOff x="1290950" y="2140148"/>
              <a:chExt cx="778247" cy="811635"/>
            </a:xfrm>
          </p:grpSpPr>
          <p:cxnSp>
            <p:nvCxnSpPr>
              <p:cNvPr id="179" name="Straight Arrow Connector 178"/>
              <p:cNvCxnSpPr/>
              <p:nvPr/>
            </p:nvCxnSpPr>
            <p:spPr>
              <a:xfrm flipH="1" flipV="1">
                <a:off x="1348432" y="2203651"/>
                <a:ext cx="686738" cy="268676"/>
              </a:xfrm>
              <a:prstGeom prst="straightConnector1">
                <a:avLst/>
              </a:prstGeom>
              <a:ln w="12700" cap="rnd">
                <a:solidFill>
                  <a:schemeClr val="accent3">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H="1">
                <a:off x="1290950" y="2472327"/>
                <a:ext cx="744220" cy="8784"/>
              </a:xfrm>
              <a:prstGeom prst="straightConnector1">
                <a:avLst/>
              </a:prstGeom>
              <a:ln w="12700" cap="rnd">
                <a:solidFill>
                  <a:schemeClr val="accent3">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1353379" y="2472327"/>
                <a:ext cx="681791" cy="298187"/>
              </a:xfrm>
              <a:prstGeom prst="straightConnector1">
                <a:avLst/>
              </a:prstGeom>
              <a:ln w="12700" cap="rnd">
                <a:solidFill>
                  <a:schemeClr val="accent3">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rot="666829" flipH="1" flipV="1">
                <a:off x="1382459" y="2140148"/>
                <a:ext cx="686738" cy="268676"/>
              </a:xfrm>
              <a:prstGeom prst="straightConnector1">
                <a:avLst/>
              </a:prstGeom>
              <a:ln w="12700" cap="rnd">
                <a:solidFill>
                  <a:schemeClr val="accent3">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rot="666829" flipH="1">
                <a:off x="1298775" y="2400682"/>
                <a:ext cx="744220" cy="8784"/>
              </a:xfrm>
              <a:prstGeom prst="straightConnector1">
                <a:avLst/>
              </a:prstGeom>
              <a:ln w="12700" cap="rnd">
                <a:solidFill>
                  <a:schemeClr val="accent3">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rot="666829" flipH="1">
                <a:off x="1332726" y="2403985"/>
                <a:ext cx="681791" cy="298187"/>
              </a:xfrm>
              <a:prstGeom prst="straightConnector1">
                <a:avLst/>
              </a:prstGeom>
              <a:ln w="12700" cap="rnd">
                <a:solidFill>
                  <a:schemeClr val="accent3">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rot="666829" flipH="1">
                <a:off x="1463989" y="2416756"/>
                <a:ext cx="526243" cy="535027"/>
              </a:xfrm>
              <a:prstGeom prst="straightConnector1">
                <a:avLst/>
              </a:prstGeom>
              <a:ln w="12700" cap="rnd">
                <a:solidFill>
                  <a:schemeClr val="accent3">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1290950" y="1571391"/>
              <a:ext cx="778247" cy="811635"/>
              <a:chOff x="1290950" y="2140148"/>
              <a:chExt cx="778247" cy="811635"/>
            </a:xfrm>
          </p:grpSpPr>
          <p:cxnSp>
            <p:nvCxnSpPr>
              <p:cNvPr id="187" name="Straight Arrow Connector 186"/>
              <p:cNvCxnSpPr/>
              <p:nvPr/>
            </p:nvCxnSpPr>
            <p:spPr>
              <a:xfrm flipH="1" flipV="1">
                <a:off x="1348432" y="2203651"/>
                <a:ext cx="686738" cy="268676"/>
              </a:xfrm>
              <a:prstGeom prst="straightConnector1">
                <a:avLst/>
              </a:prstGeom>
              <a:ln w="12700" cap="rnd">
                <a:solidFill>
                  <a:schemeClr val="accent2">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a:off x="1290950" y="2472327"/>
                <a:ext cx="744220" cy="8784"/>
              </a:xfrm>
              <a:prstGeom prst="straightConnector1">
                <a:avLst/>
              </a:prstGeom>
              <a:ln w="12700" cap="rnd">
                <a:solidFill>
                  <a:schemeClr val="accent2">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a:off x="1353379" y="2472327"/>
                <a:ext cx="681791" cy="298187"/>
              </a:xfrm>
              <a:prstGeom prst="straightConnector1">
                <a:avLst/>
              </a:prstGeom>
              <a:ln w="12700" cap="rnd">
                <a:solidFill>
                  <a:schemeClr val="accent2">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rot="666829" flipH="1" flipV="1">
                <a:off x="1382459" y="2140148"/>
                <a:ext cx="686738" cy="268676"/>
              </a:xfrm>
              <a:prstGeom prst="straightConnector1">
                <a:avLst/>
              </a:prstGeom>
              <a:ln w="12700" cap="rnd">
                <a:solidFill>
                  <a:schemeClr val="accent2">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rot="666829" flipH="1">
                <a:off x="1298775" y="2400682"/>
                <a:ext cx="744220" cy="8784"/>
              </a:xfrm>
              <a:prstGeom prst="straightConnector1">
                <a:avLst/>
              </a:prstGeom>
              <a:ln w="12700" cap="rnd">
                <a:solidFill>
                  <a:schemeClr val="accent2">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rot="666829" flipH="1">
                <a:off x="1332726" y="2403985"/>
                <a:ext cx="681791" cy="298187"/>
              </a:xfrm>
              <a:prstGeom prst="straightConnector1">
                <a:avLst/>
              </a:prstGeom>
              <a:ln w="12700" cap="rnd">
                <a:solidFill>
                  <a:schemeClr val="accent2">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rot="666829" flipH="1">
                <a:off x="1463989" y="2416756"/>
                <a:ext cx="526243" cy="535027"/>
              </a:xfrm>
              <a:prstGeom prst="straightConnector1">
                <a:avLst/>
              </a:prstGeom>
              <a:ln w="12700" cap="rnd">
                <a:solidFill>
                  <a:schemeClr val="accent2">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1290950" y="1384695"/>
              <a:ext cx="778247" cy="811635"/>
              <a:chOff x="1290950" y="2140148"/>
              <a:chExt cx="778247" cy="811635"/>
            </a:xfrm>
          </p:grpSpPr>
          <p:cxnSp>
            <p:nvCxnSpPr>
              <p:cNvPr id="195" name="Straight Arrow Connector 194"/>
              <p:cNvCxnSpPr/>
              <p:nvPr/>
            </p:nvCxnSpPr>
            <p:spPr>
              <a:xfrm flipH="1" flipV="1">
                <a:off x="1348432" y="2203651"/>
                <a:ext cx="686738" cy="268676"/>
              </a:xfrm>
              <a:prstGeom prst="straightConnector1">
                <a:avLst/>
              </a:prstGeom>
              <a:ln w="12700" cap="rnd">
                <a:solidFill>
                  <a:schemeClr val="tx1">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H="1">
                <a:off x="1290950" y="2472327"/>
                <a:ext cx="744220" cy="8784"/>
              </a:xfrm>
              <a:prstGeom prst="straightConnector1">
                <a:avLst/>
              </a:prstGeom>
              <a:ln w="12700" cap="rnd">
                <a:solidFill>
                  <a:schemeClr val="tx1">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1353379" y="2472327"/>
                <a:ext cx="681791" cy="298187"/>
              </a:xfrm>
              <a:prstGeom prst="straightConnector1">
                <a:avLst/>
              </a:prstGeom>
              <a:ln w="12700" cap="rnd">
                <a:solidFill>
                  <a:schemeClr val="tx1">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666829" flipH="1" flipV="1">
                <a:off x="1382459" y="2140148"/>
                <a:ext cx="686738" cy="268676"/>
              </a:xfrm>
              <a:prstGeom prst="straightConnector1">
                <a:avLst/>
              </a:prstGeom>
              <a:ln w="12700" cap="rnd">
                <a:solidFill>
                  <a:schemeClr val="tx1">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666829" flipH="1">
                <a:off x="1298775" y="2400682"/>
                <a:ext cx="744220" cy="8784"/>
              </a:xfrm>
              <a:prstGeom prst="straightConnector1">
                <a:avLst/>
              </a:prstGeom>
              <a:ln w="12700" cap="rnd">
                <a:solidFill>
                  <a:schemeClr val="tx1">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rot="666829" flipH="1">
                <a:off x="1332726" y="2403985"/>
                <a:ext cx="681791" cy="298187"/>
              </a:xfrm>
              <a:prstGeom prst="straightConnector1">
                <a:avLst/>
              </a:prstGeom>
              <a:ln w="12700" cap="rnd">
                <a:solidFill>
                  <a:schemeClr val="tx1">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rot="666829" flipH="1">
                <a:off x="1463989" y="2416756"/>
                <a:ext cx="526243" cy="535027"/>
              </a:xfrm>
              <a:prstGeom prst="straightConnector1">
                <a:avLst/>
              </a:prstGeom>
              <a:ln w="12700" cap="rnd">
                <a:solidFill>
                  <a:schemeClr val="tx1">
                    <a:lumMod val="20000"/>
                    <a:lumOff val="80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p:nvGrpSpPr>
          <p:grpSpPr>
            <a:xfrm>
              <a:off x="1290950" y="1180674"/>
              <a:ext cx="778247" cy="811635"/>
              <a:chOff x="1290950" y="2140148"/>
              <a:chExt cx="778247" cy="811635"/>
            </a:xfrm>
          </p:grpSpPr>
          <p:cxnSp>
            <p:nvCxnSpPr>
              <p:cNvPr id="203" name="Straight Arrow Connector 202"/>
              <p:cNvCxnSpPr/>
              <p:nvPr/>
            </p:nvCxnSpPr>
            <p:spPr>
              <a:xfrm flipH="1" flipV="1">
                <a:off x="1348432" y="2203651"/>
                <a:ext cx="686738" cy="268676"/>
              </a:xfrm>
              <a:prstGeom prst="straightConnector1">
                <a:avLst/>
              </a:prstGeom>
              <a:ln w="12700" cap="rnd">
                <a:solidFill>
                  <a:schemeClr val="bg1">
                    <a:lumMod val="9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a:off x="1290950" y="2472327"/>
                <a:ext cx="744220" cy="8784"/>
              </a:xfrm>
              <a:prstGeom prst="straightConnector1">
                <a:avLst/>
              </a:prstGeom>
              <a:ln w="12700" cap="rnd">
                <a:solidFill>
                  <a:schemeClr val="bg1">
                    <a:lumMod val="9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flipH="1">
                <a:off x="1353379" y="2472327"/>
                <a:ext cx="681791" cy="298187"/>
              </a:xfrm>
              <a:prstGeom prst="straightConnector1">
                <a:avLst/>
              </a:prstGeom>
              <a:ln w="12700" cap="rnd">
                <a:solidFill>
                  <a:schemeClr val="bg1">
                    <a:lumMod val="9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rot="666829" flipH="1" flipV="1">
                <a:off x="1382459" y="2140148"/>
                <a:ext cx="686738" cy="268676"/>
              </a:xfrm>
              <a:prstGeom prst="straightConnector1">
                <a:avLst/>
              </a:prstGeom>
              <a:ln w="12700" cap="rnd">
                <a:solidFill>
                  <a:schemeClr val="bg1">
                    <a:lumMod val="9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rot="666829" flipH="1">
                <a:off x="1298775" y="2400682"/>
                <a:ext cx="744220" cy="8784"/>
              </a:xfrm>
              <a:prstGeom prst="straightConnector1">
                <a:avLst/>
              </a:prstGeom>
              <a:ln w="12700" cap="rnd">
                <a:solidFill>
                  <a:schemeClr val="bg1">
                    <a:lumMod val="9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rot="666829" flipH="1">
                <a:off x="1332726" y="2403985"/>
                <a:ext cx="681791" cy="298187"/>
              </a:xfrm>
              <a:prstGeom prst="straightConnector1">
                <a:avLst/>
              </a:prstGeom>
              <a:ln w="12700" cap="rnd">
                <a:solidFill>
                  <a:schemeClr val="bg1">
                    <a:lumMod val="95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rot="666829" flipH="1">
                <a:off x="1463989" y="2416756"/>
                <a:ext cx="526243" cy="535027"/>
              </a:xfrm>
              <a:prstGeom prst="straightConnector1">
                <a:avLst/>
              </a:prstGeom>
              <a:ln w="12700" cap="rnd">
                <a:solidFill>
                  <a:schemeClr val="bg1">
                    <a:lumMod val="95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p:nvGrpSpPr>
          <p:grpSpPr>
            <a:xfrm>
              <a:off x="1290950" y="2329036"/>
              <a:ext cx="778247" cy="811635"/>
              <a:chOff x="1290950" y="2140148"/>
              <a:chExt cx="778247" cy="811635"/>
            </a:xfrm>
          </p:grpSpPr>
          <p:cxnSp>
            <p:nvCxnSpPr>
              <p:cNvPr id="219" name="Straight Arrow Connector 218"/>
              <p:cNvCxnSpPr/>
              <p:nvPr/>
            </p:nvCxnSpPr>
            <p:spPr>
              <a:xfrm flipH="1" flipV="1">
                <a:off x="1348432" y="2203651"/>
                <a:ext cx="686738" cy="268676"/>
              </a:xfrm>
              <a:prstGeom prst="straightConnector1">
                <a:avLst/>
              </a:prstGeom>
              <a:ln w="12700" cap="rnd">
                <a:solidFill>
                  <a:srgbClr val="92D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1290950" y="2472327"/>
                <a:ext cx="744220" cy="8784"/>
              </a:xfrm>
              <a:prstGeom prst="straightConnector1">
                <a:avLst/>
              </a:prstGeom>
              <a:ln w="12700" cap="rnd">
                <a:solidFill>
                  <a:srgbClr val="92D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H="1">
                <a:off x="1353379" y="2472327"/>
                <a:ext cx="681791" cy="298187"/>
              </a:xfrm>
              <a:prstGeom prst="straightConnector1">
                <a:avLst/>
              </a:prstGeom>
              <a:ln w="12700" cap="rnd">
                <a:solidFill>
                  <a:srgbClr val="92D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rot="666829" flipH="1" flipV="1">
                <a:off x="1382459" y="2140148"/>
                <a:ext cx="686738" cy="268676"/>
              </a:xfrm>
              <a:prstGeom prst="straightConnector1">
                <a:avLst/>
              </a:prstGeom>
              <a:ln w="12700" cap="rnd">
                <a:solidFill>
                  <a:srgbClr val="92D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rot="666829" flipH="1">
                <a:off x="1298775" y="2400682"/>
                <a:ext cx="744220" cy="8784"/>
              </a:xfrm>
              <a:prstGeom prst="straightConnector1">
                <a:avLst/>
              </a:prstGeom>
              <a:ln w="12700" cap="rnd">
                <a:solidFill>
                  <a:srgbClr val="92D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rot="666829" flipH="1">
                <a:off x="1332726" y="2403985"/>
                <a:ext cx="681791" cy="298187"/>
              </a:xfrm>
              <a:prstGeom prst="straightConnector1">
                <a:avLst/>
              </a:prstGeom>
              <a:ln w="12700" cap="rnd">
                <a:solidFill>
                  <a:srgbClr val="92D05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666829" flipH="1">
                <a:off x="1463989" y="2416756"/>
                <a:ext cx="526243" cy="535027"/>
              </a:xfrm>
              <a:prstGeom prst="straightConnector1">
                <a:avLst/>
              </a:prstGeom>
              <a:ln w="12700" cap="rnd">
                <a:solidFill>
                  <a:srgbClr val="92D050"/>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1290950" y="2525020"/>
              <a:ext cx="778247" cy="811635"/>
              <a:chOff x="1290950" y="2140148"/>
              <a:chExt cx="778247" cy="811635"/>
            </a:xfrm>
          </p:grpSpPr>
          <p:cxnSp>
            <p:nvCxnSpPr>
              <p:cNvPr id="227" name="Straight Arrow Connector 226"/>
              <p:cNvCxnSpPr/>
              <p:nvPr/>
            </p:nvCxnSpPr>
            <p:spPr>
              <a:xfrm flipH="1" flipV="1">
                <a:off x="1348432" y="2203651"/>
                <a:ext cx="686738" cy="268676"/>
              </a:xfrm>
              <a:prstGeom prst="straightConnector1">
                <a:avLst/>
              </a:prstGeom>
              <a:ln w="12700" cap="rnd">
                <a:solidFill>
                  <a:schemeClr val="accent4">
                    <a:lumMod val="40000"/>
                    <a:lumOff val="6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a:off x="1290950" y="2472327"/>
                <a:ext cx="744220" cy="8784"/>
              </a:xfrm>
              <a:prstGeom prst="straightConnector1">
                <a:avLst/>
              </a:prstGeom>
              <a:ln w="12700" cap="rnd">
                <a:solidFill>
                  <a:schemeClr val="accent4">
                    <a:lumMod val="40000"/>
                    <a:lumOff val="6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a:off x="1353379" y="2472327"/>
                <a:ext cx="681791" cy="298187"/>
              </a:xfrm>
              <a:prstGeom prst="straightConnector1">
                <a:avLst/>
              </a:prstGeom>
              <a:ln w="12700" cap="rnd">
                <a:solidFill>
                  <a:schemeClr val="accent4">
                    <a:lumMod val="40000"/>
                    <a:lumOff val="6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rot="666829" flipH="1" flipV="1">
                <a:off x="1382459" y="2140148"/>
                <a:ext cx="686738" cy="268676"/>
              </a:xfrm>
              <a:prstGeom prst="straightConnector1">
                <a:avLst/>
              </a:prstGeom>
              <a:ln w="12700" cap="rnd">
                <a:solidFill>
                  <a:schemeClr val="accent4">
                    <a:lumMod val="40000"/>
                    <a:lumOff val="6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rot="666829" flipH="1">
                <a:off x="1298775" y="2400682"/>
                <a:ext cx="744220" cy="8784"/>
              </a:xfrm>
              <a:prstGeom prst="straightConnector1">
                <a:avLst/>
              </a:prstGeom>
              <a:ln w="12700" cap="rnd">
                <a:solidFill>
                  <a:schemeClr val="accent4">
                    <a:lumMod val="40000"/>
                    <a:lumOff val="6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rot="666829" flipH="1">
                <a:off x="1332726" y="2403985"/>
                <a:ext cx="681791" cy="298187"/>
              </a:xfrm>
              <a:prstGeom prst="straightConnector1">
                <a:avLst/>
              </a:prstGeom>
              <a:ln w="12700" cap="rnd">
                <a:solidFill>
                  <a:schemeClr val="accent4">
                    <a:lumMod val="40000"/>
                    <a:lumOff val="6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rot="666829" flipH="1">
                <a:off x="1463989" y="2416756"/>
                <a:ext cx="526243" cy="535027"/>
              </a:xfrm>
              <a:prstGeom prst="straightConnector1">
                <a:avLst/>
              </a:prstGeom>
              <a:ln w="12700" cap="rnd">
                <a:solidFill>
                  <a:schemeClr val="accent4">
                    <a:lumMod val="40000"/>
                    <a:lumOff val="60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1290950" y="2713908"/>
              <a:ext cx="778247" cy="811635"/>
              <a:chOff x="1290950" y="2140148"/>
              <a:chExt cx="778247" cy="811635"/>
            </a:xfrm>
          </p:grpSpPr>
          <p:cxnSp>
            <p:nvCxnSpPr>
              <p:cNvPr id="235" name="Straight Arrow Connector 234"/>
              <p:cNvCxnSpPr/>
              <p:nvPr/>
            </p:nvCxnSpPr>
            <p:spPr>
              <a:xfrm flipH="1" flipV="1">
                <a:off x="1348432" y="2203651"/>
                <a:ext cx="686738" cy="268676"/>
              </a:xfrm>
              <a:prstGeom prst="straightConnector1">
                <a:avLst/>
              </a:prstGeom>
              <a:ln w="12700" cap="rnd">
                <a:solidFill>
                  <a:srgbClr val="00B0F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flipH="1">
                <a:off x="1290950" y="2472327"/>
                <a:ext cx="744220" cy="8784"/>
              </a:xfrm>
              <a:prstGeom prst="straightConnector1">
                <a:avLst/>
              </a:prstGeom>
              <a:ln w="12700" cap="rnd">
                <a:solidFill>
                  <a:srgbClr val="00B0F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H="1">
                <a:off x="1353379" y="2472327"/>
                <a:ext cx="681791" cy="298187"/>
              </a:xfrm>
              <a:prstGeom prst="straightConnector1">
                <a:avLst/>
              </a:prstGeom>
              <a:ln w="12700" cap="rnd">
                <a:solidFill>
                  <a:srgbClr val="00B0F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rot="666829" flipH="1" flipV="1">
                <a:off x="1382459" y="2140148"/>
                <a:ext cx="686738" cy="268676"/>
              </a:xfrm>
              <a:prstGeom prst="straightConnector1">
                <a:avLst/>
              </a:prstGeom>
              <a:ln w="12700" cap="rnd">
                <a:solidFill>
                  <a:srgbClr val="00B0F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rot="666829" flipH="1">
                <a:off x="1298775" y="2400682"/>
                <a:ext cx="744220" cy="8784"/>
              </a:xfrm>
              <a:prstGeom prst="straightConnector1">
                <a:avLst/>
              </a:prstGeom>
              <a:ln w="12700" cap="rnd">
                <a:solidFill>
                  <a:srgbClr val="00B0F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rot="666829" flipH="1">
                <a:off x="1332726" y="2403985"/>
                <a:ext cx="681791" cy="298187"/>
              </a:xfrm>
              <a:prstGeom prst="straightConnector1">
                <a:avLst/>
              </a:prstGeom>
              <a:ln w="12700" cap="rnd">
                <a:solidFill>
                  <a:srgbClr val="00B0F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666829" flipH="1">
                <a:off x="1463989" y="2416756"/>
                <a:ext cx="526243" cy="535027"/>
              </a:xfrm>
              <a:prstGeom prst="straightConnector1">
                <a:avLst/>
              </a:prstGeom>
              <a:ln w="12700" cap="rnd">
                <a:solidFill>
                  <a:srgbClr val="00B0F0"/>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a:off x="1284497" y="987411"/>
              <a:ext cx="778247" cy="811635"/>
              <a:chOff x="1290950" y="2140148"/>
              <a:chExt cx="778247" cy="811635"/>
            </a:xfrm>
          </p:grpSpPr>
          <p:cxnSp>
            <p:nvCxnSpPr>
              <p:cNvPr id="243" name="Straight Arrow Connector 242"/>
              <p:cNvCxnSpPr/>
              <p:nvPr/>
            </p:nvCxnSpPr>
            <p:spPr>
              <a:xfrm flipH="1" flipV="1">
                <a:off x="1348432" y="2203651"/>
                <a:ext cx="686738" cy="268676"/>
              </a:xfrm>
              <a:prstGeom prst="straightConnector1">
                <a:avLst/>
              </a:prstGeom>
              <a:ln w="12700" cap="rnd">
                <a:solidFill>
                  <a:srgbClr val="7030A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H="1">
                <a:off x="1290950" y="2472327"/>
                <a:ext cx="744220" cy="8784"/>
              </a:xfrm>
              <a:prstGeom prst="straightConnector1">
                <a:avLst/>
              </a:prstGeom>
              <a:ln w="12700" cap="rnd">
                <a:solidFill>
                  <a:srgbClr val="7030A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flipH="1">
                <a:off x="1353379" y="2472327"/>
                <a:ext cx="681791" cy="298187"/>
              </a:xfrm>
              <a:prstGeom prst="straightConnector1">
                <a:avLst/>
              </a:prstGeom>
              <a:ln w="12700" cap="rnd">
                <a:solidFill>
                  <a:srgbClr val="7030A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rot="666829" flipH="1" flipV="1">
                <a:off x="1382459" y="2140148"/>
                <a:ext cx="686738" cy="268676"/>
              </a:xfrm>
              <a:prstGeom prst="straightConnector1">
                <a:avLst/>
              </a:prstGeom>
              <a:ln w="12700" cap="rnd">
                <a:solidFill>
                  <a:srgbClr val="7030A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rot="666829" flipH="1">
                <a:off x="1298775" y="2400682"/>
                <a:ext cx="744220" cy="8784"/>
              </a:xfrm>
              <a:prstGeom prst="straightConnector1">
                <a:avLst/>
              </a:prstGeom>
              <a:ln w="12700" cap="rnd">
                <a:solidFill>
                  <a:srgbClr val="7030A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rot="666829" flipH="1">
                <a:off x="1332726" y="2403985"/>
                <a:ext cx="681791" cy="298187"/>
              </a:xfrm>
              <a:prstGeom prst="straightConnector1">
                <a:avLst/>
              </a:prstGeom>
              <a:ln w="12700" cap="rnd">
                <a:solidFill>
                  <a:srgbClr val="7030A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666829" flipH="1">
                <a:off x="1463989" y="2416756"/>
                <a:ext cx="526243" cy="535027"/>
              </a:xfrm>
              <a:prstGeom prst="straightConnector1">
                <a:avLst/>
              </a:prstGeom>
              <a:ln w="12700" cap="rnd">
                <a:solidFill>
                  <a:srgbClr val="7030A0"/>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p:nvGrpSpPr>
          <p:grpSpPr>
            <a:xfrm>
              <a:off x="1295386" y="2902767"/>
              <a:ext cx="778247" cy="811635"/>
              <a:chOff x="1290950" y="2140148"/>
              <a:chExt cx="778247" cy="811635"/>
            </a:xfrm>
          </p:grpSpPr>
          <p:cxnSp>
            <p:nvCxnSpPr>
              <p:cNvPr id="265" name="Straight Arrow Connector 264"/>
              <p:cNvCxnSpPr/>
              <p:nvPr/>
            </p:nvCxnSpPr>
            <p:spPr>
              <a:xfrm flipH="1" flipV="1">
                <a:off x="1348432" y="2203651"/>
                <a:ext cx="686738" cy="268676"/>
              </a:xfrm>
              <a:prstGeom prst="straightConnector1">
                <a:avLst/>
              </a:prstGeom>
              <a:ln w="12700" cap="rnd">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H="1">
                <a:off x="1290950" y="2472327"/>
                <a:ext cx="744220" cy="8784"/>
              </a:xfrm>
              <a:prstGeom prst="straightConnector1">
                <a:avLst/>
              </a:prstGeom>
              <a:ln w="12700" cap="rnd">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flipH="1">
                <a:off x="1353379" y="2472327"/>
                <a:ext cx="681791" cy="298187"/>
              </a:xfrm>
              <a:prstGeom prst="straightConnector1">
                <a:avLst/>
              </a:prstGeom>
              <a:ln w="12700" cap="rnd">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p:nvPr/>
            </p:nvCxnSpPr>
            <p:spPr>
              <a:xfrm rot="666829" flipH="1" flipV="1">
                <a:off x="1382459" y="2140148"/>
                <a:ext cx="686738" cy="268676"/>
              </a:xfrm>
              <a:prstGeom prst="straightConnector1">
                <a:avLst/>
              </a:prstGeom>
              <a:ln w="12700" cap="rnd">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rot="666829" flipH="1">
                <a:off x="1298775" y="2400682"/>
                <a:ext cx="744220" cy="8784"/>
              </a:xfrm>
              <a:prstGeom prst="straightConnector1">
                <a:avLst/>
              </a:prstGeom>
              <a:ln w="12700" cap="rnd">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rot="666829" flipH="1">
                <a:off x="1332726" y="2403985"/>
                <a:ext cx="681791" cy="298187"/>
              </a:xfrm>
              <a:prstGeom prst="straightConnector1">
                <a:avLst/>
              </a:prstGeom>
              <a:ln w="12700" cap="rnd">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rot="666829" flipH="1">
                <a:off x="1463989" y="2416756"/>
                <a:ext cx="526243" cy="535027"/>
              </a:xfrm>
              <a:prstGeom prst="straightConnector1">
                <a:avLst/>
              </a:prstGeom>
              <a:ln w="12700" cap="rnd">
                <a:solidFill>
                  <a:schemeClr val="accent2">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p:nvGrpSpPr>
          <p:grpSpPr>
            <a:xfrm>
              <a:off x="1295386" y="3100608"/>
              <a:ext cx="778247" cy="811635"/>
              <a:chOff x="1290950" y="2140148"/>
              <a:chExt cx="778247" cy="811635"/>
            </a:xfrm>
          </p:grpSpPr>
          <p:cxnSp>
            <p:nvCxnSpPr>
              <p:cNvPr id="281" name="Straight Arrow Connector 280"/>
              <p:cNvCxnSpPr/>
              <p:nvPr/>
            </p:nvCxnSpPr>
            <p:spPr>
              <a:xfrm flipH="1" flipV="1">
                <a:off x="1348432" y="2203651"/>
                <a:ext cx="686738" cy="268676"/>
              </a:xfrm>
              <a:prstGeom prst="straightConnector1">
                <a:avLst/>
              </a:prstGeom>
              <a:ln w="12700" cap="rnd">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flipH="1">
                <a:off x="1290950" y="2472327"/>
                <a:ext cx="744220" cy="8784"/>
              </a:xfrm>
              <a:prstGeom prst="straightConnector1">
                <a:avLst/>
              </a:prstGeom>
              <a:ln w="12700" cap="rnd">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flipH="1">
                <a:off x="1353379" y="2472327"/>
                <a:ext cx="681791" cy="298187"/>
              </a:xfrm>
              <a:prstGeom prst="straightConnector1">
                <a:avLst/>
              </a:prstGeom>
              <a:ln w="12700" cap="rnd">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rot="666829" flipH="1" flipV="1">
                <a:off x="1382459" y="2140148"/>
                <a:ext cx="686738" cy="268676"/>
              </a:xfrm>
              <a:prstGeom prst="straightConnector1">
                <a:avLst/>
              </a:prstGeom>
              <a:ln w="12700" cap="rnd">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rot="666829" flipH="1">
                <a:off x="1298775" y="2400682"/>
                <a:ext cx="744220" cy="8784"/>
              </a:xfrm>
              <a:prstGeom prst="straightConnector1">
                <a:avLst/>
              </a:prstGeom>
              <a:ln w="12700" cap="rnd">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6" name="Straight Arrow Connector 285"/>
              <p:cNvCxnSpPr/>
              <p:nvPr/>
            </p:nvCxnSpPr>
            <p:spPr>
              <a:xfrm rot="666829" flipH="1">
                <a:off x="1332726" y="2403985"/>
                <a:ext cx="681791" cy="298187"/>
              </a:xfrm>
              <a:prstGeom prst="straightConnector1">
                <a:avLst/>
              </a:prstGeom>
              <a:ln w="12700" cap="rnd">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rot="666829" flipH="1">
                <a:off x="1463989" y="2416756"/>
                <a:ext cx="526243" cy="535027"/>
              </a:xfrm>
              <a:prstGeom prst="straightConnector1">
                <a:avLst/>
              </a:prstGeom>
              <a:ln w="12700" cap="rnd">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grpSp>
      </p:grpSp>
      <p:pic>
        <p:nvPicPr>
          <p:cNvPr id="30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851" y="1104149"/>
            <a:ext cx="1477911" cy="124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 name="Rectangle 130"/>
          <p:cNvSpPr/>
          <p:nvPr/>
        </p:nvSpPr>
        <p:spPr>
          <a:xfrm>
            <a:off x="317407" y="690880"/>
            <a:ext cx="450877" cy="348191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TextBox 131"/>
          <p:cNvSpPr txBox="1"/>
          <p:nvPr/>
        </p:nvSpPr>
        <p:spPr>
          <a:xfrm>
            <a:off x="1537811" y="2426642"/>
            <a:ext cx="2371992"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Conventional</a:t>
            </a:r>
            <a:br>
              <a:rPr lang="en-US" sz="2000" dirty="0" smtClean="0">
                <a:solidFill>
                  <a:schemeClr val="bg1"/>
                </a:solidFill>
                <a:latin typeface="Franklin Gothic Book" panose="020B0503020102020204" pitchFamily="34" charset="0"/>
              </a:rPr>
            </a:br>
            <a:r>
              <a:rPr lang="en-US" sz="2000" dirty="0" smtClean="0">
                <a:solidFill>
                  <a:schemeClr val="bg1"/>
                </a:solidFill>
                <a:latin typeface="Franklin Gothic Book" panose="020B0503020102020204" pitchFamily="34" charset="0"/>
              </a:rPr>
              <a:t>Camera</a:t>
            </a:r>
            <a:endParaRPr lang="en-US" sz="2000" i="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60960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left)">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47"/>
                                        </p:tgtEl>
                                      </p:cBhvr>
                                    </p:animEffect>
                                    <p:set>
                                      <p:cBhvr>
                                        <p:cTn id="12" dur="1" fill="hold">
                                          <p:stCondLst>
                                            <p:cond delay="499"/>
                                          </p:stCondLst>
                                        </p:cTn>
                                        <p:tgtEl>
                                          <p:spTgt spid="147"/>
                                        </p:tgtEl>
                                        <p:attrNameLst>
                                          <p:attrName>style.visibility</p:attrName>
                                        </p:attrNameLst>
                                      </p:cBhvr>
                                      <p:to>
                                        <p:strVal val="hidden"/>
                                      </p:to>
                                    </p:set>
                                  </p:childTnLst>
                                </p:cTn>
                              </p:par>
                              <p:par>
                                <p:cTn id="13" presetID="22" presetClass="exit" presetSubtype="8" fill="hold" nodeType="withEffect">
                                  <p:stCondLst>
                                    <p:cond delay="0"/>
                                  </p:stCondLst>
                                  <p:childTnLst>
                                    <p:animEffect transition="out" filter="wipe(left)">
                                      <p:cBhvr>
                                        <p:cTn id="14" dur="500"/>
                                        <p:tgtEl>
                                          <p:spTgt spid="250"/>
                                        </p:tgtEl>
                                      </p:cBhvr>
                                    </p:animEffect>
                                    <p:set>
                                      <p:cBhvr>
                                        <p:cTn id="15" dur="1" fill="hold">
                                          <p:stCondLst>
                                            <p:cond delay="499"/>
                                          </p:stCondLst>
                                        </p:cTn>
                                        <p:tgtEl>
                                          <p:spTgt spid="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ea typeface="ＭＳ Ｐゴシック" pitchFamily="8" charset="-128"/>
              </a:rPr>
              <a:t>True Resolution Limits</a:t>
            </a:r>
            <a:endParaRPr lang="en-US" altLang="en-US" dirty="0">
              <a:ea typeface="ＭＳ Ｐゴシック" pitchFamily="8" charset="-128"/>
            </a:endParaRPr>
          </a:p>
        </p:txBody>
      </p:sp>
      <p:sp>
        <p:nvSpPr>
          <p:cNvPr id="27651" name="Content Placeholder 2"/>
          <p:cNvSpPr>
            <a:spLocks noGrp="1"/>
          </p:cNvSpPr>
          <p:nvPr>
            <p:ph idx="1"/>
          </p:nvPr>
        </p:nvSpPr>
        <p:spPr>
          <a:xfrm>
            <a:off x="457200" y="746761"/>
            <a:ext cx="8229600" cy="3915334"/>
          </a:xfrm>
        </p:spPr>
        <p:txBody>
          <a:bodyPr/>
          <a:lstStyle/>
          <a:p>
            <a:pPr marL="457028" lvl="1" indent="0">
              <a:buNone/>
            </a:pPr>
            <a:r>
              <a:rPr lang="en-US" altLang="zh-TW" sz="2800" dirty="0" smtClean="0">
                <a:ea typeface="ＭＳ Ｐゴシック" pitchFamily="8" charset="-128"/>
              </a:rPr>
              <a:t>Optics/Scene</a:t>
            </a:r>
          </a:p>
          <a:p>
            <a:pPr marL="457028" lvl="1" indent="0">
              <a:buNone/>
            </a:pPr>
            <a:r>
              <a:rPr lang="en-US" altLang="zh-TW" sz="2800" dirty="0" smtClean="0">
                <a:ea typeface="ＭＳ Ｐゴシック" pitchFamily="8" charset="-128"/>
              </a:rPr>
              <a:t>	P</a:t>
            </a:r>
            <a:r>
              <a:rPr lang="en-US" altLang="en-US" sz="2800" dirty="0" smtClean="0">
                <a:ea typeface="ＭＳ Ｐゴシック" pitchFamily="8" charset="-128"/>
              </a:rPr>
              <a:t>refilter profile</a:t>
            </a:r>
            <a:endParaRPr lang="en-US" altLang="zh-TW" sz="2800" dirty="0" smtClean="0">
              <a:ea typeface="ＭＳ Ｐゴシック" pitchFamily="8" charset="-128"/>
            </a:endParaRPr>
          </a:p>
          <a:p>
            <a:pPr marL="457028" lvl="1" indent="0">
              <a:buNone/>
            </a:pPr>
            <a:r>
              <a:rPr lang="en-US" altLang="zh-TW" sz="2800" dirty="0" smtClean="0">
                <a:ea typeface="ＭＳ Ｐゴシック" pitchFamily="8" charset="-128"/>
              </a:rPr>
              <a:t>	On-surface</a:t>
            </a:r>
            <a:r>
              <a:rPr lang="en-US" altLang="en-US" sz="2800" dirty="0" smtClean="0">
                <a:ea typeface="ＭＳ Ｐゴシック" pitchFamily="8" charset="-128"/>
              </a:rPr>
              <a:t> sample distribution</a:t>
            </a:r>
            <a:br>
              <a:rPr lang="en-US" altLang="en-US" sz="2800" dirty="0" smtClean="0">
                <a:ea typeface="ＭＳ Ｐゴシック" pitchFamily="8" charset="-128"/>
              </a:rPr>
            </a:br>
            <a:endParaRPr lang="en-US" altLang="en-US" sz="2800" dirty="0" smtClean="0">
              <a:ea typeface="ＭＳ Ｐゴシック" pitchFamily="8" charset="-128"/>
            </a:endParaRPr>
          </a:p>
          <a:p>
            <a:pPr marL="457028" lvl="1" indent="0">
              <a:buNone/>
            </a:pPr>
            <a:r>
              <a:rPr lang="en-US" altLang="zh-TW" sz="2800" dirty="0" smtClean="0">
                <a:ea typeface="ＭＳ Ｐゴシック" pitchFamily="8" charset="-128"/>
              </a:rPr>
              <a:t>Software</a:t>
            </a:r>
          </a:p>
          <a:p>
            <a:pPr marL="457028" lvl="1" indent="0">
              <a:buNone/>
            </a:pPr>
            <a:r>
              <a:rPr lang="en-US" altLang="zh-TW" sz="2800" dirty="0" smtClean="0">
                <a:ea typeface="ＭＳ Ｐゴシック" pitchFamily="8" charset="-128"/>
              </a:rPr>
              <a:t>	D</a:t>
            </a:r>
            <a:r>
              <a:rPr lang="en-US" altLang="en-US" sz="2800" dirty="0" smtClean="0">
                <a:ea typeface="ＭＳ Ｐゴシック" pitchFamily="8" charset="-128"/>
              </a:rPr>
              <a:t>ensity estimation kernel</a:t>
            </a:r>
          </a:p>
          <a:p>
            <a:pPr marL="457028" lvl="1" indent="0">
              <a:buNone/>
            </a:pPr>
            <a:endParaRPr lang="en-US" altLang="en-US" sz="2800" dirty="0" smtClean="0">
              <a:ea typeface="ＭＳ Ｐゴシック" pitchFamily="8" charset="-128"/>
            </a:endParaRPr>
          </a:p>
          <a:p>
            <a:pPr marL="457028" lvl="1" indent="0">
              <a:buNone/>
            </a:pPr>
            <a:r>
              <a:rPr lang="en-US" altLang="en-US" sz="2800" strike="sngStrike" dirty="0" smtClean="0">
                <a:ea typeface="ＭＳ Ｐゴシック" pitchFamily="8" charset="-128"/>
              </a:rPr>
              <a:t>Lenslet density</a:t>
            </a:r>
            <a:endParaRPr lang="en-US" altLang="en-US" strike="sngStrike" dirty="0" smtClean="0">
              <a:ea typeface="ＭＳ Ｐゴシック" pitchFamily="8" charset="-128"/>
            </a:endParaRPr>
          </a:p>
        </p:txBody>
      </p:sp>
      <p:sp>
        <p:nvSpPr>
          <p:cNvPr id="6" name="Rectangle 5"/>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7542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6" end="6"/>
                                            </p:txEl>
                                          </p:spTgt>
                                        </p:tgtEl>
                                        <p:attrNameLst>
                                          <p:attrName>style.visibility</p:attrName>
                                        </p:attrNameLst>
                                      </p:cBhvr>
                                      <p:to>
                                        <p:strVal val="visible"/>
                                      </p:to>
                                    </p:set>
                                    <p:animEffect transition="in" filter="fade">
                                      <p:cBhvr>
                                        <p:cTn id="7" dur="5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tmp\1d\submission\images_F1.9_rho0.0\0_ideal_chart.png"/>
          <p:cNvPicPr>
            <a:picLocks noChangeAspect="1" noChangeArrowheads="1"/>
          </p:cNvPicPr>
          <p:nvPr/>
        </p:nvPicPr>
        <p:blipFill rotWithShape="1">
          <a:blip r:embed="rId2">
            <a:extLst>
              <a:ext uri="{28A0092B-C50C-407E-A947-70E740481C1C}">
                <a14:useLocalDpi xmlns:a14="http://schemas.microsoft.com/office/drawing/2010/main" val="0"/>
              </a:ext>
            </a:extLst>
          </a:blip>
          <a:srcRect r="33489"/>
          <a:stretch/>
        </p:blipFill>
        <p:spPr bwMode="auto">
          <a:xfrm>
            <a:off x="990282" y="201041"/>
            <a:ext cx="2128838" cy="269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tmp\1d\submission\images_F1.9_rho0.0\mosaic_020.0_37.0_1.00_21.00_1.9_0.50.png"/>
          <p:cNvPicPr>
            <a:picLocks noChangeAspect="1" noChangeArrowheads="1"/>
          </p:cNvPicPr>
          <p:nvPr/>
        </p:nvPicPr>
        <p:blipFill rotWithShape="1">
          <a:blip r:embed="rId3">
            <a:extLst>
              <a:ext uri="{28A0092B-C50C-407E-A947-70E740481C1C}">
                <a14:useLocalDpi xmlns:a14="http://schemas.microsoft.com/office/drawing/2010/main" val="0"/>
              </a:ext>
            </a:extLst>
          </a:blip>
          <a:srcRect r="33489"/>
          <a:stretch/>
        </p:blipFill>
        <p:spPr bwMode="auto">
          <a:xfrm>
            <a:off x="990282" y="782636"/>
            <a:ext cx="2128838" cy="391512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831953" y="815519"/>
            <a:ext cx="0" cy="3882240"/>
          </a:xfrm>
          <a:prstGeom prst="straightConnector1">
            <a:avLst/>
          </a:prstGeom>
          <a:ln w="25400" cap="rnd">
            <a:solidFill>
              <a:schemeClr val="bg1"/>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32095" y="2540142"/>
            <a:ext cx="891672"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Depth</a:t>
            </a:r>
            <a:endParaRPr lang="en-US" sz="2000" dirty="0">
              <a:solidFill>
                <a:schemeClr val="bg1"/>
              </a:solidFill>
              <a:latin typeface="Franklin Gothic Book" panose="020B0503020102020204" pitchFamily="34" charset="0"/>
            </a:endParaRPr>
          </a:p>
        </p:txBody>
      </p:sp>
      <p:sp>
        <p:nvSpPr>
          <p:cNvPr id="12" name="TextBox 11"/>
          <p:cNvSpPr txBox="1"/>
          <p:nvPr/>
        </p:nvSpPr>
        <p:spPr>
          <a:xfrm>
            <a:off x="3205494" y="135831"/>
            <a:ext cx="3809986" cy="400110"/>
          </a:xfrm>
          <a:prstGeom prst="rect">
            <a:avLst/>
          </a:prstGeom>
          <a:noFill/>
        </p:spPr>
        <p:txBody>
          <a:bodyPr wrap="square" rtlCol="0">
            <a:spAutoFit/>
          </a:bodyPr>
          <a:lstStyle/>
          <a:p>
            <a:r>
              <a:rPr lang="en-US" sz="2000" dirty="0" smtClean="0">
                <a:solidFill>
                  <a:schemeClr val="bg1"/>
                </a:solidFill>
                <a:latin typeface="Franklin Gothic Book" panose="020B0503020102020204" pitchFamily="34" charset="0"/>
              </a:rPr>
              <a:t>Source texture (&gt; lenslet density)</a:t>
            </a:r>
            <a:endParaRPr lang="en-US" sz="2000" dirty="0">
              <a:solidFill>
                <a:schemeClr val="bg1"/>
              </a:solidFill>
              <a:latin typeface="Franklin Gothic Book" panose="020B0503020102020204" pitchFamily="34" charset="0"/>
            </a:endParaRPr>
          </a:p>
        </p:txBody>
      </p:sp>
      <p:sp>
        <p:nvSpPr>
          <p:cNvPr id="13" name="TextBox 12"/>
          <p:cNvSpPr txBox="1"/>
          <p:nvPr/>
        </p:nvSpPr>
        <p:spPr>
          <a:xfrm>
            <a:off x="3483610" y="630853"/>
            <a:ext cx="2199628" cy="369332"/>
          </a:xfrm>
          <a:prstGeom prst="rect">
            <a:avLst/>
          </a:prstGeom>
          <a:noFill/>
        </p:spPr>
        <p:txBody>
          <a:bodyPr wrap="square" rtlCol="0">
            <a:spAutoFit/>
          </a:bodyPr>
          <a:lstStyle/>
          <a:p>
            <a:r>
              <a:rPr lang="en-US" dirty="0" smtClean="0">
                <a:solidFill>
                  <a:schemeClr val="bg1"/>
                </a:solidFill>
                <a:latin typeface="Franklin Gothic Book" panose="020B0503020102020204" pitchFamily="34" charset="0"/>
              </a:rPr>
              <a:t>Strong prefilter</a:t>
            </a:r>
            <a:endParaRPr lang="en-US" dirty="0">
              <a:solidFill>
                <a:schemeClr val="bg1"/>
              </a:solidFill>
              <a:latin typeface="Franklin Gothic Book" panose="020B0503020102020204" pitchFamily="34" charset="0"/>
            </a:endParaRPr>
          </a:p>
        </p:txBody>
      </p:sp>
      <p:cxnSp>
        <p:nvCxnSpPr>
          <p:cNvPr id="14" name="Straight Arrow Connector 13"/>
          <p:cNvCxnSpPr/>
          <p:nvPr/>
        </p:nvCxnSpPr>
        <p:spPr>
          <a:xfrm flipV="1">
            <a:off x="3117850" y="830908"/>
            <a:ext cx="365760" cy="0"/>
          </a:xfrm>
          <a:prstGeom prst="straightConnector1">
            <a:avLst/>
          </a:prstGeom>
          <a:ln cap="rnd">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117850" y="2990334"/>
            <a:ext cx="365760" cy="0"/>
          </a:xfrm>
          <a:prstGeom prst="straightConnector1">
            <a:avLst/>
          </a:prstGeom>
          <a:ln cap="rnd">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483610" y="2790279"/>
            <a:ext cx="2901950" cy="646331"/>
          </a:xfrm>
          <a:prstGeom prst="rect">
            <a:avLst/>
          </a:prstGeom>
          <a:noFill/>
        </p:spPr>
        <p:txBody>
          <a:bodyPr wrap="square" rtlCol="0">
            <a:spAutoFit/>
          </a:bodyPr>
          <a:lstStyle/>
          <a:p>
            <a:r>
              <a:rPr lang="en-US" dirty="0" smtClean="0">
                <a:solidFill>
                  <a:schemeClr val="bg1"/>
                </a:solidFill>
                <a:latin typeface="Franklin Gothic Book" panose="020B0503020102020204" pitchFamily="34" charset="0"/>
              </a:rPr>
              <a:t>Weak prefilter</a:t>
            </a:r>
            <a:br>
              <a:rPr lang="en-US" dirty="0" smtClean="0">
                <a:solidFill>
                  <a:schemeClr val="bg1"/>
                </a:solidFill>
                <a:latin typeface="Franklin Gothic Book" panose="020B0503020102020204" pitchFamily="34" charset="0"/>
              </a:rPr>
            </a:br>
            <a:r>
              <a:rPr lang="en-US" dirty="0" smtClean="0">
                <a:solidFill>
                  <a:schemeClr val="bg1"/>
                </a:solidFill>
                <a:latin typeface="Franklin Gothic Book" panose="020B0503020102020204" pitchFamily="34" charset="0"/>
              </a:rPr>
              <a:t>Uniform sample distribution</a:t>
            </a:r>
            <a:endParaRPr lang="en-US" dirty="0">
              <a:solidFill>
                <a:schemeClr val="bg1"/>
              </a:solidFill>
              <a:latin typeface="Franklin Gothic Book" panose="020B0503020102020204" pitchFamily="34" charset="0"/>
            </a:endParaRPr>
          </a:p>
        </p:txBody>
      </p:sp>
      <p:cxnSp>
        <p:nvCxnSpPr>
          <p:cNvPr id="18" name="Straight Arrow Connector 17"/>
          <p:cNvCxnSpPr/>
          <p:nvPr/>
        </p:nvCxnSpPr>
        <p:spPr>
          <a:xfrm flipV="1">
            <a:off x="3117850" y="3968690"/>
            <a:ext cx="365760" cy="0"/>
          </a:xfrm>
          <a:prstGeom prst="straightConnector1">
            <a:avLst/>
          </a:prstGeom>
          <a:ln cap="rnd">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483610" y="3768635"/>
            <a:ext cx="3677920" cy="369332"/>
          </a:xfrm>
          <a:prstGeom prst="rect">
            <a:avLst/>
          </a:prstGeom>
          <a:noFill/>
        </p:spPr>
        <p:txBody>
          <a:bodyPr wrap="square" rtlCol="0">
            <a:spAutoFit/>
          </a:bodyPr>
          <a:lstStyle/>
          <a:p>
            <a:r>
              <a:rPr lang="en-US" dirty="0" smtClean="0">
                <a:solidFill>
                  <a:schemeClr val="bg1"/>
                </a:solidFill>
                <a:latin typeface="Franklin Gothic Book" panose="020B0503020102020204" pitchFamily="34" charset="0"/>
              </a:rPr>
              <a:t>Bad sample distribution</a:t>
            </a:r>
            <a:endParaRPr lang="en-US" dirty="0">
              <a:solidFill>
                <a:schemeClr val="bg1"/>
              </a:solidFill>
              <a:latin typeface="Franklin Gothic Book" panose="020B050302010202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38" y="873164"/>
            <a:ext cx="3008127" cy="225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1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819650"/>
            <a:ext cx="9144000" cy="32385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50" name="Title 1"/>
          <p:cNvSpPr>
            <a:spLocks noGrp="1"/>
          </p:cNvSpPr>
          <p:nvPr>
            <p:ph type="title"/>
          </p:nvPr>
        </p:nvSpPr>
        <p:spPr/>
        <p:txBody>
          <a:bodyPr/>
          <a:lstStyle/>
          <a:p>
            <a:r>
              <a:rPr lang="en-US" altLang="en-US" dirty="0" smtClean="0">
                <a:ea typeface="ＭＳ Ｐゴシック" pitchFamily="8" charset="-128"/>
              </a:rPr>
              <a:t>High Resolution at Low Cost</a:t>
            </a:r>
            <a:endParaRPr lang="en-US" altLang="en-US" dirty="0">
              <a:ea typeface="ＭＳ Ｐゴシック" pitchFamily="8" charset="-128"/>
            </a:endParaRPr>
          </a:p>
        </p:txBody>
      </p:sp>
      <p:sp>
        <p:nvSpPr>
          <p:cNvPr id="7" name="TextBox 6"/>
          <p:cNvSpPr txBox="1"/>
          <p:nvPr/>
        </p:nvSpPr>
        <p:spPr>
          <a:xfrm>
            <a:off x="-2849" y="1267452"/>
            <a:ext cx="4573424"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Sub-Aperture </a:t>
            </a:r>
            <a:r>
              <a:rPr lang="en-US" sz="2000" smtClean="0">
                <a:solidFill>
                  <a:schemeClr val="bg1"/>
                </a:solidFill>
                <a:latin typeface="Franklin Gothic Book" panose="020B0503020102020204" pitchFamily="34" charset="0"/>
              </a:rPr>
              <a:t>Image Filtering</a:t>
            </a:r>
            <a:r>
              <a:rPr lang="en-US" sz="2000" dirty="0">
                <a:solidFill>
                  <a:schemeClr val="bg1"/>
                </a:solidFill>
                <a:latin typeface="Franklin Gothic Book" panose="020B0503020102020204" pitchFamily="34" charset="0"/>
              </a:rPr>
              <a:t/>
            </a:r>
            <a:br>
              <a:rPr lang="en-US" sz="2000" dirty="0">
                <a:solidFill>
                  <a:schemeClr val="bg1"/>
                </a:solidFill>
                <a:latin typeface="Franklin Gothic Book" panose="020B0503020102020204" pitchFamily="34" charset="0"/>
              </a:rPr>
            </a:br>
            <a:r>
              <a:rPr lang="en-US" sz="2000" dirty="0">
                <a:solidFill>
                  <a:schemeClr val="bg1"/>
                </a:solidFill>
                <a:latin typeface="Franklin Gothic Book" panose="020B0503020102020204" pitchFamily="34" charset="0"/>
              </a:rPr>
              <a:t>#lenslet</a:t>
            </a:r>
          </a:p>
        </p:txBody>
      </p:sp>
      <p:sp>
        <p:nvSpPr>
          <p:cNvPr id="8" name="TextBox 7"/>
          <p:cNvSpPr txBox="1"/>
          <p:nvPr/>
        </p:nvSpPr>
        <p:spPr>
          <a:xfrm>
            <a:off x="4572000" y="1267450"/>
            <a:ext cx="4572000"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Projection</a:t>
            </a:r>
          </a:p>
          <a:p>
            <a:pPr algn="ctr"/>
            <a:r>
              <a:rPr lang="en-US" sz="2000" dirty="0">
                <a:solidFill>
                  <a:schemeClr val="bg1"/>
                </a:solidFill>
                <a:latin typeface="Franklin Gothic Book" panose="020B0503020102020204" pitchFamily="34" charset="0"/>
              </a:rPr>
              <a:t>9x #</a:t>
            </a:r>
            <a:r>
              <a:rPr lang="en-US" sz="2000" dirty="0" smtClean="0">
                <a:solidFill>
                  <a:schemeClr val="bg1"/>
                </a:solidFill>
                <a:latin typeface="Franklin Gothic Book" panose="020B0503020102020204" pitchFamily="34" charset="0"/>
              </a:rPr>
              <a:t>lenslet</a:t>
            </a:r>
          </a:p>
        </p:txBody>
      </p:sp>
      <p:sp>
        <p:nvSpPr>
          <p:cNvPr id="12" name="Content Placeholder 2"/>
          <p:cNvSpPr>
            <a:spLocks noGrp="1"/>
          </p:cNvSpPr>
          <p:nvPr>
            <p:ph idx="1"/>
          </p:nvPr>
        </p:nvSpPr>
        <p:spPr>
          <a:xfrm>
            <a:off x="457200" y="654118"/>
            <a:ext cx="8229600" cy="490084"/>
          </a:xfrm>
        </p:spPr>
        <p:txBody>
          <a:bodyPr/>
          <a:lstStyle/>
          <a:p>
            <a:pPr marL="0" indent="0" algn="ctr">
              <a:buNone/>
            </a:pPr>
            <a:r>
              <a:rPr lang="en-US" sz="2000" dirty="0" smtClean="0"/>
              <a:t>30+ FPS by </a:t>
            </a:r>
            <a:r>
              <a:rPr lang="en-US" sz="2000" dirty="0" smtClean="0">
                <a:latin typeface="Courier New" panose="02070309020205020404" pitchFamily="49" charset="0"/>
                <a:cs typeface="Courier New" panose="02070309020205020404" pitchFamily="49" charset="0"/>
              </a:rPr>
              <a:t>GL_POINTS</a:t>
            </a:r>
            <a:r>
              <a:rPr lang="en-US" sz="2000" dirty="0"/>
              <a:t> with </a:t>
            </a:r>
            <a:r>
              <a:rPr lang="en-US" sz="2000" dirty="0" smtClean="0"/>
              <a:t>simple shaders</a:t>
            </a:r>
            <a:endParaRPr lang="en-US" altLang="en-US" sz="2000" dirty="0">
              <a:latin typeface="Courier New" panose="02070309020205020404" pitchFamily="49" charset="0"/>
              <a:ea typeface="ＭＳ Ｐゴシック" pitchFamily="8" charset="-128"/>
              <a:cs typeface="Courier New" panose="02070309020205020404" pitchFamily="49" charset="0"/>
            </a:endParaRPr>
          </a:p>
        </p:txBody>
      </p:sp>
      <p:pic>
        <p:nvPicPr>
          <p:cNvPr id="13" name="Picture 12"/>
          <p:cNvPicPr>
            <a:picLocks noChangeAspect="1"/>
          </p:cNvPicPr>
          <p:nvPr/>
        </p:nvPicPr>
        <p:blipFill rotWithShape="1">
          <a:blip r:embed="rId3">
            <a:grayscl/>
            <a:extLst>
              <a:ext uri="{28A0092B-C50C-407E-A947-70E740481C1C}">
                <a14:useLocalDpi xmlns:a14="http://schemas.microsoft.com/office/drawing/2010/main" val="0"/>
              </a:ext>
            </a:extLst>
          </a:blip>
          <a:srcRect l="27450" t="27450" r="43873" b="43873"/>
          <a:stretch/>
        </p:blipFill>
        <p:spPr>
          <a:xfrm>
            <a:off x="295601" y="2024878"/>
            <a:ext cx="2176272" cy="2176272"/>
          </a:xfrm>
          <a:prstGeom prst="rect">
            <a:avLst/>
          </a:prstGeom>
          <a:ln w="19050">
            <a:noFill/>
          </a:ln>
        </p:spPr>
      </p:pic>
      <p:pic>
        <p:nvPicPr>
          <p:cNvPr id="14" name="Picture 13"/>
          <p:cNvPicPr>
            <a:picLocks noChangeAspect="1"/>
          </p:cNvPicPr>
          <p:nvPr/>
        </p:nvPicPr>
        <p:blipFill rotWithShape="1">
          <a:blip r:embed="rId4">
            <a:grayscl/>
            <a:extLst>
              <a:ext uri="{28A0092B-C50C-407E-A947-70E740481C1C}">
                <a14:useLocalDpi xmlns:a14="http://schemas.microsoft.com/office/drawing/2010/main" val="0"/>
              </a:ext>
            </a:extLst>
          </a:blip>
          <a:srcRect l="27451" t="27451" r="43872" b="43872"/>
          <a:stretch/>
        </p:blipFill>
        <p:spPr>
          <a:xfrm>
            <a:off x="4570575" y="2026990"/>
            <a:ext cx="2176272" cy="2176272"/>
          </a:xfrm>
          <a:prstGeom prst="rect">
            <a:avLst/>
          </a:prstGeom>
          <a:ln w="19050">
            <a:noFill/>
          </a:ln>
        </p:spPr>
      </p:pic>
      <p:pic>
        <p:nvPicPr>
          <p:cNvPr id="10" name="Picture 5" descr="C:\Downloads\Dropbox\Lytro\presentation\fastforward\imgs\068_vga.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39824" t="20185" r="46120" b="61454"/>
          <a:stretch/>
        </p:blipFill>
        <p:spPr bwMode="auto">
          <a:xfrm>
            <a:off x="1932123" y="2395290"/>
            <a:ext cx="2397152" cy="21741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Downloads\Dropbox\Lytro\presentation\fastforward\imgs\068_2k.png"/>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39824" t="20185" r="46119" b="61454"/>
          <a:stretch/>
        </p:blipFill>
        <p:spPr bwMode="auto">
          <a:xfrm>
            <a:off x="6207095" y="2395292"/>
            <a:ext cx="2397154" cy="2174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General model</a:t>
            </a:r>
          </a:p>
          <a:p>
            <a:pPr lvl="1"/>
            <a:r>
              <a:rPr lang="en-US" dirty="0" smtClean="0"/>
              <a:t>Aberration, wave optics, resolution-noise tradeoff, image prior…</a:t>
            </a:r>
          </a:p>
          <a:p>
            <a:pPr lvl="1"/>
            <a:r>
              <a:rPr lang="en-US" dirty="0" smtClean="0"/>
              <a:t>What is the “on-surface” angular resolution?</a:t>
            </a:r>
          </a:p>
          <a:p>
            <a:pPr lvl="1"/>
            <a:endParaRPr lang="en-US" dirty="0" smtClean="0"/>
          </a:p>
          <a:p>
            <a:pPr marL="0" indent="0">
              <a:buNone/>
            </a:pPr>
            <a:r>
              <a:rPr lang="en-US" dirty="0" smtClean="0"/>
              <a:t>Impact to applications</a:t>
            </a:r>
          </a:p>
          <a:p>
            <a:pPr lvl="1"/>
            <a:r>
              <a:rPr lang="en-US" dirty="0" smtClean="0"/>
              <a:t>Depth sensing</a:t>
            </a:r>
            <a:r>
              <a:rPr lang="en-US" dirty="0"/>
              <a:t>, </a:t>
            </a:r>
            <a:r>
              <a:rPr lang="en-US" dirty="0" smtClean="0"/>
              <a:t>matting, compression</a:t>
            </a:r>
          </a:p>
          <a:p>
            <a:pPr lvl="1"/>
            <a:endParaRPr lang="en-US" dirty="0" smtClean="0"/>
          </a:p>
          <a:p>
            <a:pPr marL="0" indent="0">
              <a:buNone/>
            </a:pPr>
            <a:r>
              <a:rPr lang="en-US" dirty="0" smtClean="0"/>
              <a:t>Accurate calibration</a:t>
            </a:r>
          </a:p>
          <a:p>
            <a:pPr lvl="1"/>
            <a:r>
              <a:rPr lang="en-US" dirty="0" smtClean="0"/>
              <a:t>Full 4D sensitivity profile of the photosensor</a:t>
            </a:r>
          </a:p>
        </p:txBody>
      </p:sp>
    </p:spTree>
    <p:extLst>
      <p:ext uri="{BB962C8B-B14F-4D97-AF65-F5344CB8AC3E}">
        <p14:creationId xmlns:p14="http://schemas.microsoft.com/office/powerpoint/2010/main" val="221182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9800" y="3369985"/>
            <a:ext cx="7264400" cy="1065178"/>
          </a:xfrm>
        </p:spPr>
        <p:txBody>
          <a:bodyPr>
            <a:normAutofit/>
          </a:bodyPr>
          <a:lstStyle/>
          <a:p>
            <a:pPr marL="0" indent="0" algn="ctr">
              <a:buNone/>
            </a:pPr>
            <a:r>
              <a:rPr lang="en-US" sz="1800" dirty="0" smtClean="0"/>
              <a:t>Lytro </a:t>
            </a:r>
            <a:r>
              <a:rPr lang="en-US" sz="1800" dirty="0"/>
              <a:t>computational photography </a:t>
            </a:r>
            <a:r>
              <a:rPr lang="en-US" sz="1800" dirty="0" smtClean="0"/>
              <a:t>team</a:t>
            </a:r>
          </a:p>
          <a:p>
            <a:pPr marL="0" indent="0" algn="ctr">
              <a:buNone/>
            </a:pPr>
            <a:endParaRPr lang="en-US" sz="1100" dirty="0"/>
          </a:p>
          <a:p>
            <a:pPr marL="0" indent="0" algn="ctr">
              <a:buNone/>
            </a:pPr>
            <a:r>
              <a:rPr lang="en-US" sz="1800" dirty="0" smtClean="0"/>
              <a:t>Anonymous reviewers</a:t>
            </a:r>
          </a:p>
          <a:p>
            <a:pPr marL="0" indent="0" algn="ctr">
              <a:buNone/>
            </a:pPr>
            <a:endParaRPr lang="en-US" sz="1800" dirty="0" smtClean="0"/>
          </a:p>
        </p:txBody>
      </p:sp>
      <p:pic>
        <p:nvPicPr>
          <p:cNvPr id="5122" name="Picture 2" descr="Ren 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5" y="1525545"/>
            <a:ext cx="111125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urt Ake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890" y="1525544"/>
            <a:ext cx="111125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lvin Pit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5190" y="1525544"/>
            <a:ext cx="1111249" cy="1111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43814" y="2636795"/>
            <a:ext cx="1277401" cy="369332"/>
          </a:xfrm>
          <a:prstGeom prst="rect">
            <a:avLst/>
          </a:prstGeom>
        </p:spPr>
        <p:txBody>
          <a:bodyPr wrap="none">
            <a:spAutoFit/>
          </a:bodyPr>
          <a:lstStyle/>
          <a:p>
            <a:r>
              <a:rPr lang="en-US" dirty="0">
                <a:solidFill>
                  <a:schemeClr val="bg1"/>
                </a:solidFill>
                <a:latin typeface="Franklin Gothic Book" panose="020B0503020102020204" pitchFamily="34" charset="0"/>
              </a:rPr>
              <a:t>Kurt Akeley</a:t>
            </a:r>
          </a:p>
        </p:txBody>
      </p:sp>
      <p:sp>
        <p:nvSpPr>
          <p:cNvPr id="8" name="Rectangle 7"/>
          <p:cNvSpPr/>
          <p:nvPr/>
        </p:nvSpPr>
        <p:spPr>
          <a:xfrm>
            <a:off x="4126589" y="2636794"/>
            <a:ext cx="890821" cy="369332"/>
          </a:xfrm>
          <a:prstGeom prst="rect">
            <a:avLst/>
          </a:prstGeom>
        </p:spPr>
        <p:txBody>
          <a:bodyPr wrap="none">
            <a:spAutoFit/>
          </a:bodyPr>
          <a:lstStyle/>
          <a:p>
            <a:r>
              <a:rPr lang="en-US" dirty="0" smtClean="0">
                <a:solidFill>
                  <a:schemeClr val="bg1"/>
                </a:solidFill>
                <a:latin typeface="Franklin Gothic Book" panose="020B0503020102020204" pitchFamily="34" charset="0"/>
              </a:rPr>
              <a:t>Ren Ng</a:t>
            </a:r>
            <a:endParaRPr lang="en-US" dirty="0">
              <a:solidFill>
                <a:schemeClr val="bg1"/>
              </a:solidFill>
              <a:latin typeface="Franklin Gothic Book" panose="020B0503020102020204" pitchFamily="34" charset="0"/>
            </a:endParaRPr>
          </a:p>
        </p:txBody>
      </p:sp>
      <p:sp>
        <p:nvSpPr>
          <p:cNvPr id="9" name="Rectangle 8"/>
          <p:cNvSpPr/>
          <p:nvPr/>
        </p:nvSpPr>
        <p:spPr>
          <a:xfrm>
            <a:off x="6319872" y="2636794"/>
            <a:ext cx="1261884" cy="369332"/>
          </a:xfrm>
          <a:prstGeom prst="rect">
            <a:avLst/>
          </a:prstGeom>
        </p:spPr>
        <p:txBody>
          <a:bodyPr wrap="none">
            <a:spAutoFit/>
          </a:bodyPr>
          <a:lstStyle/>
          <a:p>
            <a:r>
              <a:rPr lang="en-US" dirty="0" smtClean="0">
                <a:solidFill>
                  <a:schemeClr val="bg1"/>
                </a:solidFill>
                <a:latin typeface="Franklin Gothic Book" panose="020B0503020102020204" pitchFamily="34" charset="0"/>
              </a:rPr>
              <a:t>Colvin Pitts</a:t>
            </a:r>
            <a:endParaRPr lang="en-US" dirty="0">
              <a:solidFill>
                <a:schemeClr val="bg1"/>
              </a:solidFill>
              <a:latin typeface="Franklin Gothic Book" panose="020B0503020102020204" pitchFamily="34" charset="0"/>
            </a:endParaRPr>
          </a:p>
        </p:txBody>
      </p:sp>
      <p:sp>
        <p:nvSpPr>
          <p:cNvPr id="10" name="Title 1"/>
          <p:cNvSpPr>
            <a:spLocks noGrp="1"/>
          </p:cNvSpPr>
          <p:nvPr>
            <p:ph type="title"/>
          </p:nvPr>
        </p:nvSpPr>
        <p:spPr>
          <a:xfrm>
            <a:off x="457200" y="0"/>
            <a:ext cx="8229600" cy="746760"/>
          </a:xfrm>
        </p:spPr>
        <p:txBody>
          <a:bodyPr/>
          <a:lstStyle/>
          <a:p>
            <a:r>
              <a:rPr lang="en-US" altLang="en-US" smtClean="0">
                <a:ea typeface="ＭＳ Ｐゴシック" pitchFamily="8" charset="-128"/>
              </a:rPr>
              <a:t>Thank You</a:t>
            </a:r>
          </a:p>
        </p:txBody>
      </p:sp>
    </p:spTree>
    <p:extLst>
      <p:ext uri="{BB962C8B-B14F-4D97-AF65-F5344CB8AC3E}">
        <p14:creationId xmlns:p14="http://schemas.microsoft.com/office/powerpoint/2010/main" val="397862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411810" y="1157030"/>
            <a:ext cx="141069" cy="2496087"/>
            <a:chOff x="4671690" y="1035213"/>
            <a:chExt cx="141069" cy="1692814"/>
          </a:xfrm>
        </p:grpSpPr>
        <p:sp>
          <p:nvSpPr>
            <p:cNvPr id="7" name="Rectangle 6"/>
            <p:cNvSpPr/>
            <p:nvPr/>
          </p:nvSpPr>
          <p:spPr>
            <a:xfrm>
              <a:off x="4671690" y="1881621"/>
              <a:ext cx="141069" cy="141068"/>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8" name="Rectangle 7"/>
            <p:cNvSpPr/>
            <p:nvPr/>
          </p:nvSpPr>
          <p:spPr>
            <a:xfrm>
              <a:off x="4671690" y="2022689"/>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9" name="Rectangle 8"/>
            <p:cNvSpPr/>
            <p:nvPr/>
          </p:nvSpPr>
          <p:spPr>
            <a:xfrm>
              <a:off x="4671690" y="2163757"/>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0" name="Rectangle 9"/>
            <p:cNvSpPr/>
            <p:nvPr/>
          </p:nvSpPr>
          <p:spPr>
            <a:xfrm>
              <a:off x="4671690" y="2304823"/>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1" name="Rectangle 10"/>
            <p:cNvSpPr/>
            <p:nvPr/>
          </p:nvSpPr>
          <p:spPr>
            <a:xfrm>
              <a:off x="4671690" y="2445891"/>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2" name="Rectangle 11"/>
            <p:cNvSpPr/>
            <p:nvPr/>
          </p:nvSpPr>
          <p:spPr>
            <a:xfrm>
              <a:off x="4671690" y="2586959"/>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3" name="Rectangle 12"/>
            <p:cNvSpPr/>
            <p:nvPr/>
          </p:nvSpPr>
          <p:spPr>
            <a:xfrm>
              <a:off x="4671690" y="1035213"/>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4" name="Rectangle 13"/>
            <p:cNvSpPr/>
            <p:nvPr/>
          </p:nvSpPr>
          <p:spPr>
            <a:xfrm>
              <a:off x="4671690" y="1176283"/>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5" name="Rectangle 14"/>
            <p:cNvSpPr/>
            <p:nvPr/>
          </p:nvSpPr>
          <p:spPr>
            <a:xfrm>
              <a:off x="4671690" y="1317349"/>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6" name="Rectangle 15"/>
            <p:cNvSpPr/>
            <p:nvPr/>
          </p:nvSpPr>
          <p:spPr>
            <a:xfrm>
              <a:off x="4671690" y="1458417"/>
              <a:ext cx="141069" cy="141068"/>
            </a:xfrm>
            <a:prstGeom prst="rect">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7" name="Rectangle 16"/>
            <p:cNvSpPr/>
            <p:nvPr/>
          </p:nvSpPr>
          <p:spPr>
            <a:xfrm>
              <a:off x="4671690" y="1599485"/>
              <a:ext cx="141069" cy="141068"/>
            </a:xfrm>
            <a:prstGeom prst="rect">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18" name="Rectangle 17"/>
            <p:cNvSpPr/>
            <p:nvPr/>
          </p:nvSpPr>
          <p:spPr>
            <a:xfrm>
              <a:off x="4671690" y="1740553"/>
              <a:ext cx="141069" cy="141068"/>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525" name="Group 524"/>
          <p:cNvGrpSpPr/>
          <p:nvPr/>
        </p:nvGrpSpPr>
        <p:grpSpPr>
          <a:xfrm>
            <a:off x="5411810" y="1157030"/>
            <a:ext cx="141069" cy="2496087"/>
            <a:chOff x="4671690" y="1035213"/>
            <a:chExt cx="141069" cy="1692814"/>
          </a:xfrm>
        </p:grpSpPr>
        <p:sp>
          <p:nvSpPr>
            <p:cNvPr id="526" name="Rectangle 525"/>
            <p:cNvSpPr/>
            <p:nvPr/>
          </p:nvSpPr>
          <p:spPr>
            <a:xfrm>
              <a:off x="4671690" y="1881621"/>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7" name="Rectangle 526"/>
            <p:cNvSpPr/>
            <p:nvPr/>
          </p:nvSpPr>
          <p:spPr>
            <a:xfrm>
              <a:off x="4671690" y="2022689"/>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8" name="Rectangle 527"/>
            <p:cNvSpPr/>
            <p:nvPr/>
          </p:nvSpPr>
          <p:spPr>
            <a:xfrm>
              <a:off x="4671690" y="2163757"/>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29" name="Rectangle 528"/>
            <p:cNvSpPr/>
            <p:nvPr/>
          </p:nvSpPr>
          <p:spPr>
            <a:xfrm>
              <a:off x="4671690" y="2304823"/>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0" name="Rectangle 529"/>
            <p:cNvSpPr/>
            <p:nvPr/>
          </p:nvSpPr>
          <p:spPr>
            <a:xfrm>
              <a:off x="4671690" y="2445891"/>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1" name="Rectangle 530"/>
            <p:cNvSpPr/>
            <p:nvPr/>
          </p:nvSpPr>
          <p:spPr>
            <a:xfrm>
              <a:off x="4671690" y="2586959"/>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2" name="Rectangle 531"/>
            <p:cNvSpPr/>
            <p:nvPr/>
          </p:nvSpPr>
          <p:spPr>
            <a:xfrm>
              <a:off x="4671690" y="1035213"/>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3" name="Rectangle 532"/>
            <p:cNvSpPr/>
            <p:nvPr/>
          </p:nvSpPr>
          <p:spPr>
            <a:xfrm>
              <a:off x="4671690" y="1176283"/>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4" name="Rectangle 533"/>
            <p:cNvSpPr/>
            <p:nvPr/>
          </p:nvSpPr>
          <p:spPr>
            <a:xfrm>
              <a:off x="4671690" y="1317349"/>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5" name="Rectangle 534"/>
            <p:cNvSpPr/>
            <p:nvPr/>
          </p:nvSpPr>
          <p:spPr>
            <a:xfrm>
              <a:off x="4671690" y="1458417"/>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6" name="Rectangle 535"/>
            <p:cNvSpPr/>
            <p:nvPr/>
          </p:nvSpPr>
          <p:spPr>
            <a:xfrm>
              <a:off x="4671690" y="1599485"/>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37" name="Rectangle 536"/>
            <p:cNvSpPr/>
            <p:nvPr/>
          </p:nvSpPr>
          <p:spPr>
            <a:xfrm>
              <a:off x="4671690" y="1740553"/>
              <a:ext cx="141069" cy="141068"/>
            </a:xfrm>
            <a:prstGeom prst="rect">
              <a:avLst/>
            </a:prstGeom>
            <a:solidFill>
              <a:srgbClr val="0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16386" name="Title 1"/>
          <p:cNvSpPr>
            <a:spLocks noGrp="1"/>
          </p:cNvSpPr>
          <p:nvPr>
            <p:ph type="title"/>
          </p:nvPr>
        </p:nvSpPr>
        <p:spPr/>
        <p:txBody>
          <a:bodyPr/>
          <a:lstStyle/>
          <a:p>
            <a:r>
              <a:rPr lang="en-US" altLang="en-US" dirty="0" smtClean="0">
                <a:ea typeface="ＭＳ Ｐゴシック" pitchFamily="8" charset="-128"/>
              </a:rPr>
              <a:t>Resolution Tradeoff</a:t>
            </a:r>
          </a:p>
        </p:txBody>
      </p:sp>
      <p:grpSp>
        <p:nvGrpSpPr>
          <p:cNvPr id="6" name="Group 5"/>
          <p:cNvGrpSpPr/>
          <p:nvPr/>
        </p:nvGrpSpPr>
        <p:grpSpPr>
          <a:xfrm>
            <a:off x="4648466" y="1163543"/>
            <a:ext cx="297810" cy="2496086"/>
            <a:chOff x="4305300" y="380999"/>
            <a:chExt cx="160867" cy="1016001"/>
          </a:xfrm>
          <a:solidFill>
            <a:srgbClr val="000000"/>
          </a:solidFill>
        </p:grpSpPr>
        <p:grpSp>
          <p:nvGrpSpPr>
            <p:cNvPr id="27" name="Group 26"/>
            <p:cNvGrpSpPr/>
            <p:nvPr/>
          </p:nvGrpSpPr>
          <p:grpSpPr>
            <a:xfrm>
              <a:off x="4305300" y="381000"/>
              <a:ext cx="152400" cy="1016000"/>
              <a:chOff x="4343400" y="381000"/>
              <a:chExt cx="76200" cy="1117600"/>
            </a:xfrm>
            <a:grpFill/>
          </p:grpSpPr>
          <p:sp>
            <p:nvSpPr>
              <p:cNvPr id="29" name="Oval 28"/>
              <p:cNvSpPr/>
              <p:nvPr/>
            </p:nvSpPr>
            <p:spPr>
              <a:xfrm>
                <a:off x="4343400" y="381000"/>
                <a:ext cx="76200" cy="2794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0" name="Oval 29"/>
              <p:cNvSpPr/>
              <p:nvPr/>
            </p:nvSpPr>
            <p:spPr>
              <a:xfrm>
                <a:off x="4343400" y="660400"/>
                <a:ext cx="76200" cy="2794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1" name="Oval 30"/>
              <p:cNvSpPr/>
              <p:nvPr/>
            </p:nvSpPr>
            <p:spPr>
              <a:xfrm>
                <a:off x="4343400" y="939800"/>
                <a:ext cx="76200" cy="2794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32" name="Oval 31"/>
              <p:cNvSpPr/>
              <p:nvPr/>
            </p:nvSpPr>
            <p:spPr>
              <a:xfrm>
                <a:off x="4343400" y="1219200"/>
                <a:ext cx="76200" cy="27940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28" name="Rectangle 18"/>
            <p:cNvSpPr/>
            <p:nvPr/>
          </p:nvSpPr>
          <p:spPr>
            <a:xfrm>
              <a:off x="4381500" y="380999"/>
              <a:ext cx="84667" cy="1016001"/>
            </a:xfrm>
            <a:custGeom>
              <a:avLst/>
              <a:gdLst>
                <a:gd name="connsiteX0" fmla="*/ 0 w 114300"/>
                <a:gd name="connsiteY0" fmla="*/ 0 h 1524000"/>
                <a:gd name="connsiteX1" fmla="*/ 114300 w 114300"/>
                <a:gd name="connsiteY1" fmla="*/ 0 h 1524000"/>
                <a:gd name="connsiteX2" fmla="*/ 114300 w 114300"/>
                <a:gd name="connsiteY2" fmla="*/ 1524000 h 1524000"/>
                <a:gd name="connsiteX3" fmla="*/ 0 w 114300"/>
                <a:gd name="connsiteY3" fmla="*/ 1524000 h 1524000"/>
                <a:gd name="connsiteX4" fmla="*/ 0 w 114300"/>
                <a:gd name="connsiteY4" fmla="*/ 0 h 1524000"/>
                <a:gd name="connsiteX0" fmla="*/ 0 w 114300"/>
                <a:gd name="connsiteY0" fmla="*/ 0 h 1615440"/>
                <a:gd name="connsiteX1" fmla="*/ 114300 w 114300"/>
                <a:gd name="connsiteY1" fmla="*/ 0 h 1615440"/>
                <a:gd name="connsiteX2" fmla="*/ 114300 w 114300"/>
                <a:gd name="connsiteY2" fmla="*/ 1524000 h 1615440"/>
                <a:gd name="connsiteX3" fmla="*/ 91440 w 114300"/>
                <a:gd name="connsiteY3" fmla="*/ 1615440 h 1615440"/>
                <a:gd name="connsiteX0" fmla="*/ 0 w 114300"/>
                <a:gd name="connsiteY0" fmla="*/ 0 h 1524000"/>
                <a:gd name="connsiteX1" fmla="*/ 114300 w 114300"/>
                <a:gd name="connsiteY1" fmla="*/ 0 h 1524000"/>
                <a:gd name="connsiteX2" fmla="*/ 114300 w 114300"/>
                <a:gd name="connsiteY2" fmla="*/ 1524000 h 1524000"/>
                <a:gd name="connsiteX3" fmla="*/ 2540 w 114300"/>
                <a:gd name="connsiteY3" fmla="*/ 1523365 h 1524000"/>
              </a:gdLst>
              <a:ahLst/>
              <a:cxnLst>
                <a:cxn ang="0">
                  <a:pos x="connsiteX0" y="connsiteY0"/>
                </a:cxn>
                <a:cxn ang="0">
                  <a:pos x="connsiteX1" y="connsiteY1"/>
                </a:cxn>
                <a:cxn ang="0">
                  <a:pos x="connsiteX2" y="connsiteY2"/>
                </a:cxn>
                <a:cxn ang="0">
                  <a:pos x="connsiteX3" y="connsiteY3"/>
                </a:cxn>
              </a:cxnLst>
              <a:rect l="l" t="t" r="r" b="b"/>
              <a:pathLst>
                <a:path w="114300" h="1524000">
                  <a:moveTo>
                    <a:pt x="0" y="0"/>
                  </a:moveTo>
                  <a:lnTo>
                    <a:pt x="114300" y="0"/>
                  </a:lnTo>
                  <a:lnTo>
                    <a:pt x="114300" y="1524000"/>
                  </a:lnTo>
                  <a:lnTo>
                    <a:pt x="2540" y="1523365"/>
                  </a:lnTo>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grpSp>
        <p:nvGrpSpPr>
          <p:cNvPr id="4" name="Group 3"/>
          <p:cNvGrpSpPr/>
          <p:nvPr/>
        </p:nvGrpSpPr>
        <p:grpSpPr>
          <a:xfrm>
            <a:off x="3891719" y="1573045"/>
            <a:ext cx="787961" cy="1040037"/>
            <a:chOff x="4461230" y="1573045"/>
            <a:chExt cx="787961" cy="1040037"/>
          </a:xfrm>
        </p:grpSpPr>
        <p:grpSp>
          <p:nvGrpSpPr>
            <p:cNvPr id="387" name="Group 386"/>
            <p:cNvGrpSpPr/>
            <p:nvPr/>
          </p:nvGrpSpPr>
          <p:grpSpPr>
            <a:xfrm>
              <a:off x="4504971" y="1573045"/>
              <a:ext cx="744220" cy="612887"/>
              <a:chOff x="1290950" y="2203651"/>
              <a:chExt cx="744220" cy="566863"/>
            </a:xfrm>
          </p:grpSpPr>
          <p:cxnSp>
            <p:nvCxnSpPr>
              <p:cNvPr id="388" name="Straight Arrow Connector 387"/>
              <p:cNvCxnSpPr/>
              <p:nvPr/>
            </p:nvCxnSpPr>
            <p:spPr>
              <a:xfrm flipH="1" flipV="1">
                <a:off x="1348432" y="2203651"/>
                <a:ext cx="686738" cy="268676"/>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9" name="Straight Arrow Connector 388"/>
              <p:cNvCxnSpPr/>
              <p:nvPr/>
            </p:nvCxnSpPr>
            <p:spPr>
              <a:xfrm flipH="1">
                <a:off x="1290950" y="2472327"/>
                <a:ext cx="744220" cy="8784"/>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0" name="Straight Arrow Connector 389"/>
              <p:cNvCxnSpPr/>
              <p:nvPr/>
            </p:nvCxnSpPr>
            <p:spPr>
              <a:xfrm flipH="1">
                <a:off x="1353379" y="2472327"/>
                <a:ext cx="681791" cy="298187"/>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95" name="Group 394"/>
            <p:cNvGrpSpPr/>
            <p:nvPr/>
          </p:nvGrpSpPr>
          <p:grpSpPr>
            <a:xfrm>
              <a:off x="4473757" y="1658820"/>
              <a:ext cx="744220" cy="612887"/>
              <a:chOff x="1290950" y="2203651"/>
              <a:chExt cx="744220" cy="566863"/>
            </a:xfrm>
          </p:grpSpPr>
          <p:cxnSp>
            <p:nvCxnSpPr>
              <p:cNvPr id="396" name="Straight Arrow Connector 395"/>
              <p:cNvCxnSpPr/>
              <p:nvPr/>
            </p:nvCxnSpPr>
            <p:spPr>
              <a:xfrm flipH="1" flipV="1">
                <a:off x="1348432" y="2203651"/>
                <a:ext cx="686738" cy="268676"/>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7" name="Straight Arrow Connector 396"/>
              <p:cNvCxnSpPr/>
              <p:nvPr/>
            </p:nvCxnSpPr>
            <p:spPr>
              <a:xfrm flipH="1">
                <a:off x="1290950" y="2472327"/>
                <a:ext cx="744220" cy="8784"/>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8" name="Straight Arrow Connector 397"/>
              <p:cNvCxnSpPr/>
              <p:nvPr/>
            </p:nvCxnSpPr>
            <p:spPr>
              <a:xfrm flipH="1">
                <a:off x="1353379" y="2472327"/>
                <a:ext cx="681791" cy="298187"/>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99" name="Group 398"/>
            <p:cNvGrpSpPr/>
            <p:nvPr/>
          </p:nvGrpSpPr>
          <p:grpSpPr>
            <a:xfrm>
              <a:off x="4461230" y="1755657"/>
              <a:ext cx="744220" cy="612887"/>
              <a:chOff x="1290950" y="2203651"/>
              <a:chExt cx="744220" cy="566863"/>
            </a:xfrm>
          </p:grpSpPr>
          <p:cxnSp>
            <p:nvCxnSpPr>
              <p:cNvPr id="400" name="Straight Arrow Connector 399"/>
              <p:cNvCxnSpPr/>
              <p:nvPr/>
            </p:nvCxnSpPr>
            <p:spPr>
              <a:xfrm flipH="1" flipV="1">
                <a:off x="1348432" y="2203651"/>
                <a:ext cx="686738" cy="268676"/>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1" name="Straight Arrow Connector 400"/>
              <p:cNvCxnSpPr/>
              <p:nvPr/>
            </p:nvCxnSpPr>
            <p:spPr>
              <a:xfrm flipH="1">
                <a:off x="1290950" y="2472327"/>
                <a:ext cx="744220" cy="8784"/>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2" name="Straight Arrow Connector 401"/>
              <p:cNvCxnSpPr/>
              <p:nvPr/>
            </p:nvCxnSpPr>
            <p:spPr>
              <a:xfrm flipH="1">
                <a:off x="1353379" y="2472327"/>
                <a:ext cx="681791" cy="298187"/>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3" name="Group 402"/>
            <p:cNvGrpSpPr/>
            <p:nvPr/>
          </p:nvGrpSpPr>
          <p:grpSpPr>
            <a:xfrm>
              <a:off x="4461230" y="1832924"/>
              <a:ext cx="744220" cy="612887"/>
              <a:chOff x="1290950" y="2203651"/>
              <a:chExt cx="744220" cy="566863"/>
            </a:xfrm>
          </p:grpSpPr>
          <p:cxnSp>
            <p:nvCxnSpPr>
              <p:cNvPr id="404" name="Straight Arrow Connector 403"/>
              <p:cNvCxnSpPr/>
              <p:nvPr/>
            </p:nvCxnSpPr>
            <p:spPr>
              <a:xfrm flipH="1" flipV="1">
                <a:off x="1348432" y="2203651"/>
                <a:ext cx="686738" cy="268676"/>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p:nvPr/>
            </p:nvCxnSpPr>
            <p:spPr>
              <a:xfrm flipH="1">
                <a:off x="1290950" y="2472327"/>
                <a:ext cx="744220" cy="8784"/>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p:nvPr/>
            </p:nvCxnSpPr>
            <p:spPr>
              <a:xfrm flipH="1">
                <a:off x="1353379" y="2472327"/>
                <a:ext cx="681791" cy="298187"/>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7" name="Group 406"/>
            <p:cNvGrpSpPr/>
            <p:nvPr/>
          </p:nvGrpSpPr>
          <p:grpSpPr>
            <a:xfrm>
              <a:off x="4473757" y="1916777"/>
              <a:ext cx="744220" cy="612887"/>
              <a:chOff x="1290950" y="2203651"/>
              <a:chExt cx="744220" cy="566863"/>
            </a:xfrm>
          </p:grpSpPr>
          <p:cxnSp>
            <p:nvCxnSpPr>
              <p:cNvPr id="408" name="Straight Arrow Connector 407"/>
              <p:cNvCxnSpPr/>
              <p:nvPr/>
            </p:nvCxnSpPr>
            <p:spPr>
              <a:xfrm flipH="1" flipV="1">
                <a:off x="1348432" y="2203651"/>
                <a:ext cx="686738" cy="268676"/>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9" name="Straight Arrow Connector 408"/>
              <p:cNvCxnSpPr/>
              <p:nvPr/>
            </p:nvCxnSpPr>
            <p:spPr>
              <a:xfrm flipH="1">
                <a:off x="1290950" y="2472327"/>
                <a:ext cx="744220" cy="8784"/>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0" name="Straight Arrow Connector 409"/>
              <p:cNvCxnSpPr/>
              <p:nvPr/>
            </p:nvCxnSpPr>
            <p:spPr>
              <a:xfrm flipH="1">
                <a:off x="1353379" y="2472327"/>
                <a:ext cx="681791" cy="298187"/>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1" name="Group 410"/>
            <p:cNvGrpSpPr/>
            <p:nvPr/>
          </p:nvGrpSpPr>
          <p:grpSpPr>
            <a:xfrm>
              <a:off x="4489971" y="2000195"/>
              <a:ext cx="744220" cy="612887"/>
              <a:chOff x="1290950" y="2203651"/>
              <a:chExt cx="744220" cy="566863"/>
            </a:xfrm>
          </p:grpSpPr>
          <p:cxnSp>
            <p:nvCxnSpPr>
              <p:cNvPr id="412" name="Straight Arrow Connector 411"/>
              <p:cNvCxnSpPr/>
              <p:nvPr/>
            </p:nvCxnSpPr>
            <p:spPr>
              <a:xfrm flipH="1" flipV="1">
                <a:off x="1348432" y="2203651"/>
                <a:ext cx="686738" cy="268676"/>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3" name="Straight Arrow Connector 412"/>
              <p:cNvCxnSpPr/>
              <p:nvPr/>
            </p:nvCxnSpPr>
            <p:spPr>
              <a:xfrm flipH="1">
                <a:off x="1290950" y="2472327"/>
                <a:ext cx="744220" cy="8784"/>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4" name="Straight Arrow Connector 413"/>
              <p:cNvCxnSpPr/>
              <p:nvPr/>
            </p:nvCxnSpPr>
            <p:spPr>
              <a:xfrm flipH="1">
                <a:off x="1353379" y="2472327"/>
                <a:ext cx="681791" cy="298187"/>
              </a:xfrm>
              <a:prstGeom prst="straightConnector1">
                <a:avLst/>
              </a:prstGeom>
              <a:ln w="12700" cap="rnd">
                <a:solidFill>
                  <a:schemeClr val="tx1">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19" name="Group 418"/>
          <p:cNvGrpSpPr/>
          <p:nvPr/>
        </p:nvGrpSpPr>
        <p:grpSpPr>
          <a:xfrm>
            <a:off x="3892240" y="1573047"/>
            <a:ext cx="787961" cy="1040037"/>
            <a:chOff x="4461230" y="1573045"/>
            <a:chExt cx="787961" cy="1040037"/>
          </a:xfrm>
        </p:grpSpPr>
        <p:grpSp>
          <p:nvGrpSpPr>
            <p:cNvPr id="420" name="Group 419"/>
            <p:cNvGrpSpPr/>
            <p:nvPr/>
          </p:nvGrpSpPr>
          <p:grpSpPr>
            <a:xfrm>
              <a:off x="4504971" y="1573045"/>
              <a:ext cx="744220" cy="612887"/>
              <a:chOff x="1290950" y="2203651"/>
              <a:chExt cx="744220" cy="566863"/>
            </a:xfrm>
          </p:grpSpPr>
          <p:cxnSp>
            <p:nvCxnSpPr>
              <p:cNvPr id="441" name="Straight Arrow Connector 440"/>
              <p:cNvCxnSpPr/>
              <p:nvPr/>
            </p:nvCxnSpPr>
            <p:spPr>
              <a:xfrm flipH="1" flipV="1">
                <a:off x="1348432" y="2203651"/>
                <a:ext cx="686738" cy="268676"/>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2" name="Straight Arrow Connector 441"/>
              <p:cNvCxnSpPr/>
              <p:nvPr/>
            </p:nvCxnSpPr>
            <p:spPr>
              <a:xfrm flipH="1">
                <a:off x="1290950" y="2472327"/>
                <a:ext cx="744220" cy="8784"/>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3" name="Straight Arrow Connector 442"/>
              <p:cNvCxnSpPr/>
              <p:nvPr/>
            </p:nvCxnSpPr>
            <p:spPr>
              <a:xfrm flipH="1">
                <a:off x="1353379" y="2472327"/>
                <a:ext cx="681791" cy="298187"/>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1" name="Group 420"/>
            <p:cNvGrpSpPr/>
            <p:nvPr/>
          </p:nvGrpSpPr>
          <p:grpSpPr>
            <a:xfrm>
              <a:off x="4473757" y="1658820"/>
              <a:ext cx="744220" cy="612887"/>
              <a:chOff x="1290950" y="2203651"/>
              <a:chExt cx="744220" cy="566863"/>
            </a:xfrm>
          </p:grpSpPr>
          <p:cxnSp>
            <p:nvCxnSpPr>
              <p:cNvPr id="438" name="Straight Arrow Connector 437"/>
              <p:cNvCxnSpPr/>
              <p:nvPr/>
            </p:nvCxnSpPr>
            <p:spPr>
              <a:xfrm flipH="1" flipV="1">
                <a:off x="1348432" y="2203651"/>
                <a:ext cx="686738" cy="268676"/>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9" name="Straight Arrow Connector 438"/>
              <p:cNvCxnSpPr/>
              <p:nvPr/>
            </p:nvCxnSpPr>
            <p:spPr>
              <a:xfrm flipH="1">
                <a:off x="1290950" y="2472327"/>
                <a:ext cx="744220" cy="8784"/>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0" name="Straight Arrow Connector 439"/>
              <p:cNvCxnSpPr/>
              <p:nvPr/>
            </p:nvCxnSpPr>
            <p:spPr>
              <a:xfrm flipH="1">
                <a:off x="1353379" y="2472327"/>
                <a:ext cx="681791" cy="298187"/>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a:off x="4461230" y="1755657"/>
              <a:ext cx="744220" cy="612887"/>
              <a:chOff x="1290950" y="2203651"/>
              <a:chExt cx="744220" cy="566863"/>
            </a:xfrm>
          </p:grpSpPr>
          <p:cxnSp>
            <p:nvCxnSpPr>
              <p:cNvPr id="435" name="Straight Arrow Connector 434"/>
              <p:cNvCxnSpPr/>
              <p:nvPr/>
            </p:nvCxnSpPr>
            <p:spPr>
              <a:xfrm flipH="1" flipV="1">
                <a:off x="1348432" y="2203651"/>
                <a:ext cx="686738" cy="268676"/>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6" name="Straight Arrow Connector 435"/>
              <p:cNvCxnSpPr/>
              <p:nvPr/>
            </p:nvCxnSpPr>
            <p:spPr>
              <a:xfrm flipH="1">
                <a:off x="1290950" y="2472327"/>
                <a:ext cx="744220" cy="8784"/>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7" name="Straight Arrow Connector 436"/>
              <p:cNvCxnSpPr/>
              <p:nvPr/>
            </p:nvCxnSpPr>
            <p:spPr>
              <a:xfrm flipH="1">
                <a:off x="1353379" y="2472327"/>
                <a:ext cx="681791" cy="298187"/>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p:nvGrpSpPr>
          <p:grpSpPr>
            <a:xfrm>
              <a:off x="4461230" y="1832924"/>
              <a:ext cx="744220" cy="612887"/>
              <a:chOff x="1290950" y="2203651"/>
              <a:chExt cx="744220" cy="566863"/>
            </a:xfrm>
          </p:grpSpPr>
          <p:cxnSp>
            <p:nvCxnSpPr>
              <p:cNvPr id="432" name="Straight Arrow Connector 431"/>
              <p:cNvCxnSpPr/>
              <p:nvPr/>
            </p:nvCxnSpPr>
            <p:spPr>
              <a:xfrm flipH="1" flipV="1">
                <a:off x="1348432" y="2203651"/>
                <a:ext cx="686738" cy="268676"/>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3" name="Straight Arrow Connector 432"/>
              <p:cNvCxnSpPr/>
              <p:nvPr/>
            </p:nvCxnSpPr>
            <p:spPr>
              <a:xfrm flipH="1">
                <a:off x="1290950" y="2472327"/>
                <a:ext cx="744220" cy="8784"/>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4" name="Straight Arrow Connector 433"/>
              <p:cNvCxnSpPr/>
              <p:nvPr/>
            </p:nvCxnSpPr>
            <p:spPr>
              <a:xfrm flipH="1">
                <a:off x="1353379" y="2472327"/>
                <a:ext cx="681791" cy="298187"/>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p:nvGrpSpPr>
          <p:grpSpPr>
            <a:xfrm>
              <a:off x="4473757" y="1916777"/>
              <a:ext cx="744220" cy="612887"/>
              <a:chOff x="1290950" y="2203651"/>
              <a:chExt cx="744220" cy="566863"/>
            </a:xfrm>
          </p:grpSpPr>
          <p:cxnSp>
            <p:nvCxnSpPr>
              <p:cNvPr id="429" name="Straight Arrow Connector 428"/>
              <p:cNvCxnSpPr/>
              <p:nvPr/>
            </p:nvCxnSpPr>
            <p:spPr>
              <a:xfrm flipH="1" flipV="1">
                <a:off x="1348432" y="2203651"/>
                <a:ext cx="686738" cy="268676"/>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0" name="Straight Arrow Connector 429"/>
              <p:cNvCxnSpPr/>
              <p:nvPr/>
            </p:nvCxnSpPr>
            <p:spPr>
              <a:xfrm flipH="1">
                <a:off x="1290950" y="2472327"/>
                <a:ext cx="744220" cy="8784"/>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1" name="Straight Arrow Connector 430"/>
              <p:cNvCxnSpPr/>
              <p:nvPr/>
            </p:nvCxnSpPr>
            <p:spPr>
              <a:xfrm flipH="1">
                <a:off x="1353379" y="2472327"/>
                <a:ext cx="681791" cy="298187"/>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p:nvGrpSpPr>
          <p:grpSpPr>
            <a:xfrm>
              <a:off x="4489971" y="2000195"/>
              <a:ext cx="744220" cy="612887"/>
              <a:chOff x="1290950" y="2203651"/>
              <a:chExt cx="744220" cy="566863"/>
            </a:xfrm>
          </p:grpSpPr>
          <p:cxnSp>
            <p:nvCxnSpPr>
              <p:cNvPr id="426" name="Straight Arrow Connector 425"/>
              <p:cNvCxnSpPr/>
              <p:nvPr/>
            </p:nvCxnSpPr>
            <p:spPr>
              <a:xfrm flipH="1" flipV="1">
                <a:off x="1348432" y="2203651"/>
                <a:ext cx="686738" cy="268676"/>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7" name="Straight Arrow Connector 426"/>
              <p:cNvCxnSpPr/>
              <p:nvPr/>
            </p:nvCxnSpPr>
            <p:spPr>
              <a:xfrm flipH="1">
                <a:off x="1290950" y="2472327"/>
                <a:ext cx="744220" cy="8784"/>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8" name="Straight Arrow Connector 427"/>
              <p:cNvCxnSpPr/>
              <p:nvPr/>
            </p:nvCxnSpPr>
            <p:spPr>
              <a:xfrm flipH="1">
                <a:off x="1353379" y="2472327"/>
                <a:ext cx="681791" cy="298187"/>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84" name="Group 83"/>
          <p:cNvGrpSpPr/>
          <p:nvPr/>
        </p:nvGrpSpPr>
        <p:grpSpPr>
          <a:xfrm>
            <a:off x="4636460" y="1863535"/>
            <a:ext cx="762823" cy="437536"/>
            <a:chOff x="4635939" y="1863535"/>
            <a:chExt cx="762823" cy="437536"/>
          </a:xfrm>
        </p:grpSpPr>
        <p:grpSp>
          <p:nvGrpSpPr>
            <p:cNvPr id="54" name="Group 53"/>
            <p:cNvGrpSpPr/>
            <p:nvPr/>
          </p:nvGrpSpPr>
          <p:grpSpPr>
            <a:xfrm>
              <a:off x="4635939" y="1863535"/>
              <a:ext cx="762823" cy="437536"/>
              <a:chOff x="4635939" y="1863535"/>
              <a:chExt cx="762823" cy="437536"/>
            </a:xfrm>
          </p:grpSpPr>
          <p:cxnSp>
            <p:nvCxnSpPr>
              <p:cNvPr id="469" name="Straight Arrow Connector 468"/>
              <p:cNvCxnSpPr>
                <a:endCxn id="18" idx="1"/>
              </p:cNvCxnSpPr>
              <p:nvPr/>
            </p:nvCxnSpPr>
            <p:spPr>
              <a:xfrm>
                <a:off x="4679680" y="1863535"/>
                <a:ext cx="719082" cy="437536"/>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0" name="Straight Arrow Connector 469"/>
              <p:cNvCxnSpPr>
                <a:endCxn id="537" idx="1"/>
              </p:cNvCxnSpPr>
              <p:nvPr/>
            </p:nvCxnSpPr>
            <p:spPr>
              <a:xfrm>
                <a:off x="4648466" y="1949310"/>
                <a:ext cx="750296" cy="351761"/>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1" name="Straight Arrow Connector 470"/>
              <p:cNvCxnSpPr>
                <a:endCxn id="18" idx="1"/>
              </p:cNvCxnSpPr>
              <p:nvPr/>
            </p:nvCxnSpPr>
            <p:spPr>
              <a:xfrm>
                <a:off x="4635939" y="2046149"/>
                <a:ext cx="762823" cy="254922"/>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a:endCxn id="18" idx="1"/>
              </p:cNvCxnSpPr>
              <p:nvPr/>
            </p:nvCxnSpPr>
            <p:spPr>
              <a:xfrm>
                <a:off x="4636460" y="2128162"/>
                <a:ext cx="762302" cy="172909"/>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a:endCxn id="537" idx="1"/>
              </p:cNvCxnSpPr>
              <p:nvPr/>
            </p:nvCxnSpPr>
            <p:spPr>
              <a:xfrm>
                <a:off x="4648987" y="2207267"/>
                <a:ext cx="749775" cy="93804"/>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a:endCxn id="537" idx="1"/>
              </p:cNvCxnSpPr>
              <p:nvPr/>
            </p:nvCxnSpPr>
            <p:spPr>
              <a:xfrm>
                <a:off x="4664680" y="2290687"/>
                <a:ext cx="734082" cy="10384"/>
              </a:xfrm>
              <a:prstGeom prst="straightConnector1">
                <a:avLst/>
              </a:prstGeom>
              <a:ln w="12700" cap="rnd">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4636460" y="1863535"/>
              <a:ext cx="762302" cy="427152"/>
              <a:chOff x="4636460" y="1863535"/>
              <a:chExt cx="762302" cy="427152"/>
            </a:xfrm>
          </p:grpSpPr>
          <p:cxnSp>
            <p:nvCxnSpPr>
              <p:cNvPr id="500" name="Straight Arrow Connector 499"/>
              <p:cNvCxnSpPr>
                <a:stCxn id="17" idx="1"/>
              </p:cNvCxnSpPr>
              <p:nvPr/>
            </p:nvCxnSpPr>
            <p:spPr>
              <a:xfrm flipH="1" flipV="1">
                <a:off x="4679680" y="1863535"/>
                <a:ext cx="719082" cy="229529"/>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1" name="Straight Arrow Connector 500"/>
              <p:cNvCxnSpPr>
                <a:stCxn id="536" idx="1"/>
              </p:cNvCxnSpPr>
              <p:nvPr/>
            </p:nvCxnSpPr>
            <p:spPr>
              <a:xfrm flipH="1" flipV="1">
                <a:off x="4648466" y="1949313"/>
                <a:ext cx="750296" cy="143751"/>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2" name="Straight Arrow Connector 501"/>
              <p:cNvCxnSpPr>
                <a:stCxn id="536" idx="1"/>
              </p:cNvCxnSpPr>
              <p:nvPr/>
            </p:nvCxnSpPr>
            <p:spPr>
              <a:xfrm flipH="1" flipV="1">
                <a:off x="4636460" y="2046147"/>
                <a:ext cx="762302" cy="46917"/>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3" name="Straight Arrow Connector 502"/>
              <p:cNvCxnSpPr>
                <a:stCxn id="17" idx="1"/>
              </p:cNvCxnSpPr>
              <p:nvPr/>
            </p:nvCxnSpPr>
            <p:spPr>
              <a:xfrm flipH="1">
                <a:off x="4636460" y="2093064"/>
                <a:ext cx="762302" cy="32127"/>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4" name="Straight Arrow Connector 503"/>
              <p:cNvCxnSpPr>
                <a:stCxn id="536" idx="1"/>
              </p:cNvCxnSpPr>
              <p:nvPr/>
            </p:nvCxnSpPr>
            <p:spPr>
              <a:xfrm flipH="1">
                <a:off x="4648466" y="2093064"/>
                <a:ext cx="750296" cy="114203"/>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5" name="Straight Arrow Connector 504"/>
              <p:cNvCxnSpPr>
                <a:stCxn id="536" idx="1"/>
              </p:cNvCxnSpPr>
              <p:nvPr/>
            </p:nvCxnSpPr>
            <p:spPr>
              <a:xfrm flipH="1">
                <a:off x="4664680" y="2093064"/>
                <a:ext cx="734082" cy="197623"/>
              </a:xfrm>
              <a:prstGeom prst="straightConnector1">
                <a:avLst/>
              </a:prstGeom>
              <a:ln w="1270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4635940" y="1863536"/>
              <a:ext cx="762822" cy="427151"/>
              <a:chOff x="4635940" y="1863536"/>
              <a:chExt cx="762822" cy="427151"/>
            </a:xfrm>
          </p:grpSpPr>
          <p:cxnSp>
            <p:nvCxnSpPr>
              <p:cNvPr id="506" name="Straight Arrow Connector 505"/>
              <p:cNvCxnSpPr>
                <a:stCxn id="535" idx="1"/>
              </p:cNvCxnSpPr>
              <p:nvPr/>
            </p:nvCxnSpPr>
            <p:spPr>
              <a:xfrm flipH="1" flipV="1">
                <a:off x="4680202" y="1863536"/>
                <a:ext cx="718560" cy="21520"/>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7" name="Straight Arrow Connector 506"/>
              <p:cNvCxnSpPr>
                <a:stCxn id="535" idx="1"/>
              </p:cNvCxnSpPr>
              <p:nvPr/>
            </p:nvCxnSpPr>
            <p:spPr>
              <a:xfrm flipH="1">
                <a:off x="4648466" y="1885056"/>
                <a:ext cx="750296" cy="64254"/>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8" name="Straight Arrow Connector 507"/>
              <p:cNvCxnSpPr>
                <a:stCxn id="16" idx="1"/>
              </p:cNvCxnSpPr>
              <p:nvPr/>
            </p:nvCxnSpPr>
            <p:spPr>
              <a:xfrm flipH="1">
                <a:off x="4636460" y="1885056"/>
                <a:ext cx="762302" cy="161094"/>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9" name="Straight Arrow Connector 508"/>
              <p:cNvCxnSpPr>
                <a:stCxn id="535" idx="1"/>
              </p:cNvCxnSpPr>
              <p:nvPr/>
            </p:nvCxnSpPr>
            <p:spPr>
              <a:xfrm flipH="1">
                <a:off x="4635940" y="1885056"/>
                <a:ext cx="762822" cy="240135"/>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0" name="Straight Arrow Connector 509"/>
              <p:cNvCxnSpPr>
                <a:stCxn id="535" idx="1"/>
              </p:cNvCxnSpPr>
              <p:nvPr/>
            </p:nvCxnSpPr>
            <p:spPr>
              <a:xfrm flipH="1">
                <a:off x="4648466" y="1885056"/>
                <a:ext cx="750296" cy="322291"/>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1" name="Straight Arrow Connector 510"/>
              <p:cNvCxnSpPr>
                <a:stCxn id="16" idx="1"/>
              </p:cNvCxnSpPr>
              <p:nvPr/>
            </p:nvCxnSpPr>
            <p:spPr>
              <a:xfrm flipH="1">
                <a:off x="4664680" y="1885056"/>
                <a:ext cx="734082" cy="405631"/>
              </a:xfrm>
              <a:prstGeom prst="straightConnector1">
                <a:avLst/>
              </a:prstGeom>
              <a:ln w="1270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40" name="Group 539"/>
          <p:cNvGrpSpPr/>
          <p:nvPr/>
        </p:nvGrpSpPr>
        <p:grpSpPr>
          <a:xfrm>
            <a:off x="1396736" y="1224282"/>
            <a:ext cx="141074" cy="2506692"/>
            <a:chOff x="2035170" y="1224282"/>
            <a:chExt cx="141074" cy="2304079"/>
          </a:xfrm>
        </p:grpSpPr>
        <p:grpSp>
          <p:nvGrpSpPr>
            <p:cNvPr id="541" name="Group 540"/>
            <p:cNvGrpSpPr/>
            <p:nvPr/>
          </p:nvGrpSpPr>
          <p:grpSpPr>
            <a:xfrm>
              <a:off x="2035170" y="1224282"/>
              <a:ext cx="141069" cy="2304079"/>
              <a:chOff x="4671690" y="1035213"/>
              <a:chExt cx="141069" cy="1692814"/>
            </a:xfrm>
          </p:grpSpPr>
          <p:sp>
            <p:nvSpPr>
              <p:cNvPr id="543" name="Rectangle 542"/>
              <p:cNvSpPr/>
              <p:nvPr/>
            </p:nvSpPr>
            <p:spPr>
              <a:xfrm>
                <a:off x="4671690" y="2022689"/>
                <a:ext cx="141069" cy="141068"/>
              </a:xfrm>
              <a:prstGeom prst="rect">
                <a:avLst/>
              </a:prstGeom>
              <a:solidFill>
                <a:srgbClr val="92D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4" name="Rectangle 543"/>
              <p:cNvSpPr/>
              <p:nvPr/>
            </p:nvSpPr>
            <p:spPr>
              <a:xfrm>
                <a:off x="4671690" y="2163757"/>
                <a:ext cx="141069" cy="141068"/>
              </a:xfrm>
              <a:prstGeom prst="rect">
                <a:avLst/>
              </a:prstGeom>
              <a:solidFill>
                <a:schemeClr val="accent4">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5" name="Rectangle 544"/>
              <p:cNvSpPr/>
              <p:nvPr/>
            </p:nvSpPr>
            <p:spPr>
              <a:xfrm>
                <a:off x="4671690" y="2304823"/>
                <a:ext cx="141069" cy="141068"/>
              </a:xfrm>
              <a:prstGeom prst="rect">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6" name="Rectangle 545"/>
              <p:cNvSpPr/>
              <p:nvPr/>
            </p:nvSpPr>
            <p:spPr>
              <a:xfrm>
                <a:off x="4671690" y="2445891"/>
                <a:ext cx="141069" cy="141068"/>
              </a:xfrm>
              <a:prstGeom prst="rect">
                <a:avLst/>
              </a:prstGeom>
              <a:solidFill>
                <a:schemeClr val="accent2">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7" name="Rectangle 546"/>
              <p:cNvSpPr/>
              <p:nvPr/>
            </p:nvSpPr>
            <p:spPr>
              <a:xfrm>
                <a:off x="4671690" y="2586959"/>
                <a:ext cx="141069" cy="141068"/>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8" name="Rectangle 547"/>
              <p:cNvSpPr/>
              <p:nvPr/>
            </p:nvSpPr>
            <p:spPr>
              <a:xfrm>
                <a:off x="4671690" y="1035213"/>
                <a:ext cx="141069" cy="141068"/>
              </a:xfrm>
              <a:prstGeom prst="rect">
                <a:avLst/>
              </a:prstGeom>
              <a:solidFill>
                <a:srgbClr val="7030A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49" name="Rectangle 548"/>
              <p:cNvSpPr/>
              <p:nvPr/>
            </p:nvSpPr>
            <p:spPr>
              <a:xfrm>
                <a:off x="4671690" y="1176283"/>
                <a:ext cx="141069" cy="141068"/>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0" name="Rectangle 549"/>
              <p:cNvSpPr/>
              <p:nvPr/>
            </p:nvSpPr>
            <p:spPr>
              <a:xfrm>
                <a:off x="4671690" y="1317349"/>
                <a:ext cx="141069" cy="141068"/>
              </a:xfrm>
              <a:prstGeom prst="rect">
                <a:avLst/>
              </a:prstGeom>
              <a:solidFill>
                <a:schemeClr val="tx1">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1" name="Rectangle 550"/>
              <p:cNvSpPr/>
              <p:nvPr/>
            </p:nvSpPr>
            <p:spPr>
              <a:xfrm>
                <a:off x="4671690" y="1458417"/>
                <a:ext cx="141069" cy="141068"/>
              </a:xfrm>
              <a:prstGeom prst="rect">
                <a:avLst/>
              </a:prstGeom>
              <a:solidFill>
                <a:schemeClr val="accent2">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2" name="Rectangle 551"/>
              <p:cNvSpPr/>
              <p:nvPr/>
            </p:nvSpPr>
            <p:spPr>
              <a:xfrm>
                <a:off x="4671690" y="1599485"/>
                <a:ext cx="141069" cy="141068"/>
              </a:xfrm>
              <a:prstGeom prst="rect">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sp>
            <p:nvSpPr>
              <p:cNvPr id="553" name="Rectangle 552"/>
              <p:cNvSpPr/>
              <p:nvPr/>
            </p:nvSpPr>
            <p:spPr>
              <a:xfrm>
                <a:off x="4671690" y="1740553"/>
                <a:ext cx="141069" cy="141068"/>
              </a:xfrm>
              <a:prstGeom prst="rect">
                <a:avLst/>
              </a:prstGeom>
              <a:solidFill>
                <a:schemeClr val="accent5">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sp>
          <p:nvSpPr>
            <p:cNvPr id="542" name="Rectangle 541"/>
            <p:cNvSpPr/>
            <p:nvPr/>
          </p:nvSpPr>
          <p:spPr>
            <a:xfrm>
              <a:off x="2035175" y="2380225"/>
              <a:ext cx="141069" cy="192007"/>
            </a:xfrm>
            <a:prstGeom prst="rect">
              <a:avLst/>
            </a:prstGeom>
            <a:solidFill>
              <a:schemeClr val="tx1">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ucida Grande" pitchFamily="2" charset="0"/>
                <a:ea typeface="Lucida Grande" pitchFamily="2" charset="0"/>
                <a:cs typeface="Lucida Grande" pitchFamily="2" charset="0"/>
              </a:endParaRPr>
            </a:p>
          </p:txBody>
        </p:sp>
      </p:grpSp>
      <p:pic>
        <p:nvPicPr>
          <p:cNvPr id="66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851" y="1104149"/>
            <a:ext cx="1477911" cy="124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62526" y="1063471"/>
            <a:ext cx="2500236" cy="2940638"/>
          </a:xfrm>
          <a:prstGeom prst="rect">
            <a:avLst/>
          </a:prstGeom>
          <a:solidFill>
            <a:srgbClr val="00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3547532" y="1224282"/>
            <a:ext cx="450877" cy="2550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6" name="Picture 8" descr="Lytro Camera"/>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481" b="78889" l="10000" r="90000">
                        <a14:backgroundMark x1="78788" y1="70741" x2="78788" y2="70741"/>
                        <a14:backgroundMark x1="85758" y1="63333" x2="85758" y2="63333"/>
                        <a14:backgroundMark x1="81212" y1="64074" x2="81212" y2="64074"/>
                      </a14:backgroundRemoval>
                    </a14:imgEffect>
                  </a14:imgLayer>
                </a14:imgProps>
              </a:ext>
              <a:ext uri="{28A0092B-C50C-407E-A947-70E740481C1C}">
                <a14:useLocalDpi xmlns:a14="http://schemas.microsoft.com/office/drawing/2010/main" val="0"/>
              </a:ext>
            </a:extLst>
          </a:blip>
          <a:srcRect b="17316"/>
          <a:stretch/>
        </p:blipFill>
        <p:spPr bwMode="auto">
          <a:xfrm>
            <a:off x="5666088" y="1063471"/>
            <a:ext cx="1762098" cy="1190698"/>
          </a:xfrm>
          <a:prstGeom prst="rect">
            <a:avLst/>
          </a:prstGeom>
          <a:noFill/>
          <a:ln>
            <a:noFill/>
          </a:ln>
          <a:extLst/>
        </p:spPr>
      </p:pic>
    </p:spTree>
    <p:extLst>
      <p:ext uri="{BB962C8B-B14F-4D97-AF65-F5344CB8AC3E}">
        <p14:creationId xmlns:p14="http://schemas.microsoft.com/office/powerpoint/2010/main" val="11700953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9"/>
                                        </p:tgtEl>
                                        <p:attrNameLst>
                                          <p:attrName>style.visibility</p:attrName>
                                        </p:attrNameLst>
                                      </p:cBhvr>
                                      <p:to>
                                        <p:strVal val="visible"/>
                                      </p:to>
                                    </p:set>
                                    <p:animEffect transition="in" filter="wipe(left)">
                                      <p:cBhvr>
                                        <p:cTn id="12" dur="500"/>
                                        <p:tgtEl>
                                          <p:spTgt spid="4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wipe(left)">
                                      <p:cBhvr>
                                        <p:cTn id="16" dur="500"/>
                                        <p:tgtEl>
                                          <p:spTgt spid="8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22" presetClass="exit" presetSubtype="8" fill="hold" nodeType="withEffect">
                                  <p:stCondLst>
                                    <p:cond delay="0"/>
                                  </p:stCondLst>
                                  <p:childTnLst>
                                    <p:animEffect transition="out" filter="wipe(left)">
                                      <p:cBhvr>
                                        <p:cTn id="23" dur="500"/>
                                        <p:tgtEl>
                                          <p:spTgt spid="419"/>
                                        </p:tgtEl>
                                      </p:cBhvr>
                                    </p:animEffect>
                                    <p:set>
                                      <p:cBhvr>
                                        <p:cTn id="24" dur="1" fill="hold">
                                          <p:stCondLst>
                                            <p:cond delay="499"/>
                                          </p:stCondLst>
                                        </p:cTn>
                                        <p:tgtEl>
                                          <p:spTgt spid="419"/>
                                        </p:tgtEl>
                                        <p:attrNameLst>
                                          <p:attrName>style.visibility</p:attrName>
                                        </p:attrNameLst>
                                      </p:cBhvr>
                                      <p:to>
                                        <p:strVal val="hidden"/>
                                      </p:to>
                                    </p:set>
                                  </p:childTnLst>
                                </p:cTn>
                              </p:par>
                            </p:childTnLst>
                          </p:cTn>
                        </p:par>
                        <p:par>
                          <p:cTn id="25" fill="hold">
                            <p:stCondLst>
                              <p:cond delay="500"/>
                            </p:stCondLst>
                            <p:childTnLst>
                              <p:par>
                                <p:cTn id="26" presetID="22" presetClass="exit" presetSubtype="8" fill="hold" nodeType="afterEffect">
                                  <p:stCondLst>
                                    <p:cond delay="0"/>
                                  </p:stCondLst>
                                  <p:childTnLst>
                                    <p:animEffect transition="out" filter="wipe(left)">
                                      <p:cBhvr>
                                        <p:cTn id="27" dur="500"/>
                                        <p:tgtEl>
                                          <p:spTgt spid="84"/>
                                        </p:tgtEl>
                                      </p:cBhvr>
                                    </p:animEffect>
                                    <p:set>
                                      <p:cBhvr>
                                        <p:cTn id="28" dur="1" fill="hold">
                                          <p:stCondLst>
                                            <p:cond delay="499"/>
                                          </p:stCondLst>
                                        </p:cTn>
                                        <p:tgtEl>
                                          <p:spTgt spid="84"/>
                                        </p:tgtEl>
                                        <p:attrNameLst>
                                          <p:attrName>style.visibility</p:attrName>
                                        </p:attrNameLst>
                                      </p:cBhvr>
                                      <p:to>
                                        <p:strVal val="hidden"/>
                                      </p:to>
                                    </p:set>
                                  </p:childTnLst>
                                </p:cTn>
                              </p:par>
                              <p:par>
                                <p:cTn id="29" presetID="22" presetClass="exit" presetSubtype="8" fill="hold" nodeType="withEffect">
                                  <p:stCondLst>
                                    <p:cond delay="0"/>
                                  </p:stCondLst>
                                  <p:childTnLst>
                                    <p:animEffect transition="out" filter="wipe(left)">
                                      <p:cBhvr>
                                        <p:cTn id="30" dur="500"/>
                                        <p:tgtEl>
                                          <p:spTgt spid="525"/>
                                        </p:tgtEl>
                                      </p:cBhvr>
                                    </p:animEffect>
                                    <p:set>
                                      <p:cBhvr>
                                        <p:cTn id="31" dur="1" fill="hold">
                                          <p:stCondLst>
                                            <p:cond delay="499"/>
                                          </p:stCondLst>
                                        </p:cTn>
                                        <p:tgtEl>
                                          <p:spTgt spid="5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ea typeface="ＭＳ Ｐゴシック" pitchFamily="8" charset="-128"/>
              </a:rPr>
              <a:t>Resolution Tradeoff</a:t>
            </a:r>
          </a:p>
        </p:txBody>
      </p:sp>
      <p:pic>
        <p:nvPicPr>
          <p:cNvPr id="303" name="Picture 8" descr="Lytro Camera"/>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481" b="78889" l="10000" r="90000">
                        <a14:backgroundMark x1="78788" y1="70741" x2="78788" y2="70741"/>
                        <a14:backgroundMark x1="85758" y1="63333" x2="85758" y2="63333"/>
                        <a14:backgroundMark x1="81212" y1="64074" x2="81212" y2="64074"/>
                      </a14:backgroundRemoval>
                    </a14:imgEffect>
                  </a14:imgLayer>
                </a14:imgProps>
              </a:ext>
              <a:ext uri="{28A0092B-C50C-407E-A947-70E740481C1C}">
                <a14:useLocalDpi xmlns:a14="http://schemas.microsoft.com/office/drawing/2010/main" val="0"/>
              </a:ext>
            </a:extLst>
          </a:blip>
          <a:srcRect b="17316"/>
          <a:stretch/>
        </p:blipFill>
        <p:spPr bwMode="auto">
          <a:xfrm>
            <a:off x="5666088" y="1063471"/>
            <a:ext cx="1762098" cy="1190698"/>
          </a:xfrm>
          <a:prstGeom prst="rect">
            <a:avLst/>
          </a:prstGeom>
          <a:noFill/>
          <a:ln>
            <a:noFill/>
          </a:ln>
          <a:extLst/>
        </p:spPr>
      </p:pic>
      <p:sp>
        <p:nvSpPr>
          <p:cNvPr id="171" name="TextBox 170"/>
          <p:cNvSpPr txBox="1"/>
          <p:nvPr/>
        </p:nvSpPr>
        <p:spPr>
          <a:xfrm>
            <a:off x="5205586" y="3237102"/>
            <a:ext cx="2683102"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Angular resolution</a:t>
            </a:r>
            <a:br>
              <a:rPr lang="en-US" sz="2000" dirty="0" smtClean="0">
                <a:solidFill>
                  <a:schemeClr val="bg1"/>
                </a:solidFill>
                <a:latin typeface="Franklin Gothic Book" panose="020B0503020102020204" pitchFamily="34" charset="0"/>
              </a:rPr>
            </a:br>
            <a:r>
              <a:rPr lang="en-US" sz="2000" i="1" dirty="0" smtClean="0">
                <a:solidFill>
                  <a:schemeClr val="bg1"/>
                </a:solidFill>
                <a:latin typeface="Franklin Gothic Book" panose="020B0503020102020204" pitchFamily="34" charset="0"/>
              </a:rPr>
              <a:t>#sensors / #lenslet</a:t>
            </a:r>
            <a:endParaRPr lang="en-US" sz="2000" i="1" dirty="0">
              <a:solidFill>
                <a:schemeClr val="bg1"/>
              </a:solidFill>
              <a:latin typeface="Franklin Gothic Book" panose="020B0503020102020204" pitchFamily="34" charset="0"/>
            </a:endParaRPr>
          </a:p>
        </p:txBody>
      </p:sp>
      <p:sp>
        <p:nvSpPr>
          <p:cNvPr id="172" name="TextBox 171"/>
          <p:cNvSpPr txBox="1"/>
          <p:nvPr/>
        </p:nvSpPr>
        <p:spPr>
          <a:xfrm>
            <a:off x="5205586" y="2426642"/>
            <a:ext cx="2683102"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Spatial resolution</a:t>
            </a:r>
            <a:br>
              <a:rPr lang="en-US" sz="2000" dirty="0" smtClean="0">
                <a:solidFill>
                  <a:schemeClr val="bg1"/>
                </a:solidFill>
                <a:latin typeface="Franklin Gothic Book" panose="020B0503020102020204" pitchFamily="34" charset="0"/>
              </a:rPr>
            </a:br>
            <a:r>
              <a:rPr lang="en-US" sz="2000" i="1" dirty="0" smtClean="0">
                <a:solidFill>
                  <a:schemeClr val="bg1"/>
                </a:solidFill>
                <a:latin typeface="Franklin Gothic Book" panose="020B0503020102020204" pitchFamily="34" charset="0"/>
              </a:rPr>
              <a:t>#lenslet</a:t>
            </a:r>
            <a:endParaRPr lang="en-US" sz="2000" i="1" dirty="0">
              <a:solidFill>
                <a:schemeClr val="bg1"/>
              </a:solidFill>
              <a:latin typeface="Franklin Gothic Book" panose="020B0503020102020204" pitchFamily="34" charset="0"/>
            </a:endParaRPr>
          </a:p>
        </p:txBody>
      </p:sp>
      <p:pic>
        <p:nvPicPr>
          <p:cNvPr id="66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850" y="1104149"/>
            <a:ext cx="1477911" cy="124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 name="TextBox 664"/>
          <p:cNvSpPr txBox="1"/>
          <p:nvPr/>
        </p:nvSpPr>
        <p:spPr>
          <a:xfrm>
            <a:off x="1537811" y="2426642"/>
            <a:ext cx="2371992"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Spatial resolution  </a:t>
            </a:r>
            <a:r>
              <a:rPr lang="en-US" sz="2000" i="1" dirty="0" smtClean="0">
                <a:solidFill>
                  <a:schemeClr val="bg1"/>
                </a:solidFill>
                <a:latin typeface="Franklin Gothic Book" panose="020B0503020102020204" pitchFamily="34" charset="0"/>
              </a:rPr>
              <a:t>#sensor</a:t>
            </a:r>
            <a:endParaRPr lang="en-US" sz="2000" i="1" dirty="0">
              <a:solidFill>
                <a:schemeClr val="bg1"/>
              </a:solidFill>
              <a:latin typeface="Franklin Gothic Book" panose="020B0503020102020204" pitchFamily="34" charset="0"/>
            </a:endParaRPr>
          </a:p>
        </p:txBody>
      </p:sp>
      <p:sp>
        <p:nvSpPr>
          <p:cNvPr id="666" name="TextBox 665"/>
          <p:cNvSpPr txBox="1"/>
          <p:nvPr/>
        </p:nvSpPr>
        <p:spPr>
          <a:xfrm>
            <a:off x="1537810" y="3227611"/>
            <a:ext cx="2371993" cy="707886"/>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Angular resolution</a:t>
            </a:r>
            <a:br>
              <a:rPr lang="en-US" sz="2000" dirty="0" smtClean="0">
                <a:solidFill>
                  <a:schemeClr val="bg1"/>
                </a:solidFill>
                <a:latin typeface="Franklin Gothic Book" panose="020B0503020102020204" pitchFamily="34" charset="0"/>
              </a:rPr>
            </a:br>
            <a:r>
              <a:rPr lang="en-US" sz="2000" dirty="0" smtClean="0">
                <a:solidFill>
                  <a:schemeClr val="bg1"/>
                </a:solidFill>
                <a:latin typeface="Franklin Gothic Book" panose="020B0503020102020204" pitchFamily="34" charset="0"/>
              </a:rPr>
              <a:t>1</a:t>
            </a:r>
            <a:endParaRPr lang="en-US" sz="20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894928856"/>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grayscl/>
            <a:extLst>
              <a:ext uri="{BEBA8EAE-BF5A-486C-A8C5-ECC9F3942E4B}">
                <a14:imgProps xmlns:a14="http://schemas.microsoft.com/office/drawing/2010/main">
                  <a14:imgLayer r:embed="rId4">
                    <a14:imgEffect>
                      <a14:saturation sat="0"/>
                    </a14:imgEffect>
                    <a14:imgEffect>
                      <a14:brightnessContrast bright="60000" contrast="-40000"/>
                    </a14:imgEffect>
                  </a14:imgLayer>
                </a14:imgProps>
              </a:ext>
              <a:ext uri="{28A0092B-C50C-407E-A947-70E740481C1C}">
                <a14:useLocalDpi xmlns:a14="http://schemas.microsoft.com/office/drawing/2010/main" val="0"/>
              </a:ext>
            </a:extLst>
          </a:blip>
          <a:stretch>
            <a:fillRect/>
          </a:stretch>
        </p:blipFill>
        <p:spPr>
          <a:xfrm>
            <a:off x="5541551" y="391035"/>
            <a:ext cx="2527069" cy="2536143"/>
          </a:xfrm>
          <a:prstGeom prst="rect">
            <a:avLst/>
          </a:prstGeom>
          <a:ln w="38100">
            <a:noFill/>
          </a:ln>
        </p:spPr>
      </p:pic>
      <p:sp>
        <p:nvSpPr>
          <p:cNvPr id="4" name="Content Placeholder 2"/>
          <p:cNvSpPr txBox="1">
            <a:spLocks/>
          </p:cNvSpPr>
          <p:nvPr/>
        </p:nvSpPr>
        <p:spPr>
          <a:xfrm>
            <a:off x="534562" y="-9075"/>
            <a:ext cx="3755505" cy="400110"/>
          </a:xfrm>
          <a:prstGeom prst="rect">
            <a:avLst/>
          </a:prstGeom>
          <a:noFill/>
        </p:spPr>
        <p:txBody>
          <a:bodyPr wrap="square" rtlCol="0">
            <a:spAutoFit/>
          </a:bodyPr>
          <a:lstStyle>
            <a:defPPr>
              <a:defRPr lang="en-US"/>
            </a:defPPr>
            <a:lvl1pPr algn="ctr">
              <a:defRPr sz="2000">
                <a:solidFill>
                  <a:schemeClr val="bg1"/>
                </a:solidFill>
                <a:latin typeface="Franklin Gothic Book" panose="020B0503020102020204" pitchFamily="34" charset="0"/>
              </a:defRPr>
            </a:lvl1pPr>
          </a:lstStyle>
          <a:p>
            <a:r>
              <a:rPr lang="en-US" dirty="0"/>
              <a:t>#</a:t>
            </a:r>
            <a:r>
              <a:rPr lang="en-US" dirty="0" smtClean="0"/>
              <a:t>lenslet: </a:t>
            </a:r>
            <a:r>
              <a:rPr lang="en-US" dirty="0"/>
              <a:t>328</a:t>
            </a:r>
            <a:r>
              <a:rPr lang="en-US" baseline="30000" dirty="0"/>
              <a:t>2</a:t>
            </a:r>
          </a:p>
        </p:txBody>
      </p:sp>
      <p:pic>
        <p:nvPicPr>
          <p:cNvPr id="6" name="Picture 5"/>
          <p:cNvPicPr>
            <a:picLocks noChangeAspect="1"/>
          </p:cNvPicPr>
          <p:nvPr/>
        </p:nvPicPr>
        <p:blipFill rotWithShape="1">
          <a:blip r:embed="rId5">
            <a:grayscl/>
            <a:extLst>
              <a:ext uri="{28A0092B-C50C-407E-A947-70E740481C1C}">
                <a14:useLocalDpi xmlns:a14="http://schemas.microsoft.com/office/drawing/2010/main" val="0"/>
              </a:ext>
            </a:extLst>
          </a:blip>
          <a:srcRect l="27450" t="27450" r="43873" b="43873"/>
          <a:stretch/>
        </p:blipFill>
        <p:spPr>
          <a:xfrm>
            <a:off x="534562" y="3063499"/>
            <a:ext cx="1838267" cy="1838267"/>
          </a:xfrm>
          <a:prstGeom prst="rect">
            <a:avLst/>
          </a:prstGeom>
          <a:ln w="19050">
            <a:solidFill>
              <a:schemeClr val="accent4">
                <a:lumMod val="75000"/>
              </a:schemeClr>
            </a:solidFill>
          </a:ln>
        </p:spPr>
      </p:pic>
      <p:pic>
        <p:nvPicPr>
          <p:cNvPr id="7" name="Picture 6"/>
          <p:cNvPicPr>
            <a:picLocks noChangeAspect="1"/>
          </p:cNvPicPr>
          <p:nvPr/>
        </p:nvPicPr>
        <p:blipFill rotWithShape="1">
          <a:blip r:embed="rId5">
            <a:grayscl/>
            <a:extLst>
              <a:ext uri="{28A0092B-C50C-407E-A947-70E740481C1C}">
                <a14:useLocalDpi xmlns:a14="http://schemas.microsoft.com/office/drawing/2010/main" val="0"/>
              </a:ext>
            </a:extLst>
          </a:blip>
          <a:srcRect l="57844" t="32354" r="13479" b="38969"/>
          <a:stretch/>
        </p:blipFill>
        <p:spPr>
          <a:xfrm>
            <a:off x="2451800" y="3063499"/>
            <a:ext cx="1838267" cy="1838267"/>
          </a:xfrm>
          <a:prstGeom prst="rect">
            <a:avLst/>
          </a:prstGeom>
          <a:ln w="19050">
            <a:solidFill>
              <a:srgbClr val="00B0F0"/>
            </a:solidFill>
          </a:ln>
        </p:spPr>
      </p:pic>
      <p:grpSp>
        <p:nvGrpSpPr>
          <p:cNvPr id="45" name="Group 44"/>
          <p:cNvGrpSpPr/>
          <p:nvPr/>
        </p:nvGrpSpPr>
        <p:grpSpPr>
          <a:xfrm>
            <a:off x="1148779" y="391035"/>
            <a:ext cx="2527069" cy="2527069"/>
            <a:chOff x="1358669" y="374101"/>
            <a:chExt cx="2527069" cy="2527069"/>
          </a:xfrm>
        </p:grpSpPr>
        <p:pic>
          <p:nvPicPr>
            <p:cNvPr id="12" name="Picture 11"/>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358669" y="374101"/>
              <a:ext cx="2527069" cy="2527069"/>
            </a:xfrm>
            <a:prstGeom prst="rect">
              <a:avLst/>
            </a:prstGeom>
          </p:spPr>
        </p:pic>
        <p:sp>
          <p:nvSpPr>
            <p:cNvPr id="14" name="Rectangle 13"/>
            <p:cNvSpPr/>
            <p:nvPr/>
          </p:nvSpPr>
          <p:spPr>
            <a:xfrm>
              <a:off x="2032554" y="1040909"/>
              <a:ext cx="724426" cy="724427"/>
            </a:xfrm>
            <a:prstGeom prst="rect">
              <a:avLst/>
            </a:prstGeom>
            <a:noFill/>
            <a:ln w="1905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2824369" y="1209380"/>
              <a:ext cx="724426" cy="724427"/>
            </a:xfrm>
            <a:prstGeom prst="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11" name="Picture 10"/>
          <p:cNvPicPr>
            <a:picLocks noChangeAspect="1"/>
          </p:cNvPicPr>
          <p:nvPr/>
        </p:nvPicPr>
        <p:blipFill rotWithShape="1">
          <a:blip r:embed="rId6" cstate="print">
            <a:grayscl/>
            <a:extLst>
              <a:ext uri="{BEBA8EAE-BF5A-486C-A8C5-ECC9F3942E4B}">
                <a14:imgProps xmlns:a14="http://schemas.microsoft.com/office/drawing/2010/main">
                  <a14:imgLayer r:embed="rId7">
                    <a14:imgEffect>
                      <a14:saturation sat="0"/>
                    </a14:imgEffect>
                    <a14:imgEffect>
                      <a14:brightnessContrast bright="60000" contrast="-40000"/>
                    </a14:imgEffect>
                  </a14:imgLayer>
                </a14:imgProps>
              </a:ext>
              <a:ext uri="{28A0092B-C50C-407E-A947-70E740481C1C}">
                <a14:useLocalDpi xmlns:a14="http://schemas.microsoft.com/office/drawing/2010/main" val="0"/>
              </a:ext>
            </a:extLst>
          </a:blip>
          <a:srcRect l="27337" t="27238" r="43836" b="43935"/>
          <a:stretch/>
        </p:blipFill>
        <p:spPr>
          <a:xfrm>
            <a:off x="4927333" y="3063499"/>
            <a:ext cx="1838268" cy="1838267"/>
          </a:xfrm>
          <a:prstGeom prst="rect">
            <a:avLst/>
          </a:prstGeom>
          <a:ln w="19050">
            <a:solidFill>
              <a:schemeClr val="accent4">
                <a:lumMod val="75000"/>
              </a:schemeClr>
            </a:solidFill>
          </a:ln>
        </p:spPr>
      </p:pic>
      <p:pic>
        <p:nvPicPr>
          <p:cNvPr id="13" name="Picture 12"/>
          <p:cNvPicPr>
            <a:picLocks noChangeAspect="1"/>
          </p:cNvPicPr>
          <p:nvPr/>
        </p:nvPicPr>
        <p:blipFill rotWithShape="1">
          <a:blip r:embed="rId6" cstate="print">
            <a:grayscl/>
            <a:extLst>
              <a:ext uri="{BEBA8EAE-BF5A-486C-A8C5-ECC9F3942E4B}">
                <a14:imgProps xmlns:a14="http://schemas.microsoft.com/office/drawing/2010/main">
                  <a14:imgLayer r:embed="rId7">
                    <a14:imgEffect>
                      <a14:saturation sat="0"/>
                    </a14:imgEffect>
                    <a14:imgEffect>
                      <a14:brightnessContrast bright="60000" contrast="-40000"/>
                    </a14:imgEffect>
                  </a14:imgLayer>
                </a14:imgProps>
              </a:ext>
              <a:ext uri="{28A0092B-C50C-407E-A947-70E740481C1C}">
                <a14:useLocalDpi xmlns:a14="http://schemas.microsoft.com/office/drawing/2010/main" val="0"/>
              </a:ext>
            </a:extLst>
          </a:blip>
          <a:srcRect l="57571" t="31533" r="13602" b="39640"/>
          <a:stretch/>
        </p:blipFill>
        <p:spPr>
          <a:xfrm>
            <a:off x="6855270" y="3063498"/>
            <a:ext cx="1838268" cy="1838267"/>
          </a:xfrm>
          <a:prstGeom prst="rect">
            <a:avLst/>
          </a:prstGeom>
          <a:ln w="19050">
            <a:solidFill>
              <a:srgbClr val="00B0F0"/>
            </a:solidFill>
          </a:ln>
        </p:spPr>
      </p:pic>
      <p:pic>
        <p:nvPicPr>
          <p:cNvPr id="17" name="Picture 8" descr="Lytro Camer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481" b="78889" l="10000" r="90000">
                        <a14:backgroundMark x1="78788" y1="70741" x2="78788" y2="70741"/>
                        <a14:backgroundMark x1="85758" y1="63333" x2="85758" y2="63333"/>
                      </a14:backgroundRemoval>
                    </a14:imgEffect>
                  </a14:imgLayer>
                </a14:imgProps>
              </a:ext>
              <a:ext uri="{28A0092B-C50C-407E-A947-70E740481C1C}">
                <a14:useLocalDpi xmlns:a14="http://schemas.microsoft.com/office/drawing/2010/main" val="0"/>
              </a:ext>
            </a:extLst>
          </a:blip>
          <a:srcRect b="17316"/>
          <a:stretch/>
        </p:blipFill>
        <p:spPr bwMode="auto">
          <a:xfrm>
            <a:off x="8315007" y="50112"/>
            <a:ext cx="828993" cy="560173"/>
          </a:xfrm>
          <a:prstGeom prst="rect">
            <a:avLst/>
          </a:prstGeom>
          <a:noFill/>
          <a:ln>
            <a:noFill/>
          </a:ln>
          <a:extLst/>
        </p:spPr>
      </p:pic>
      <p:sp>
        <p:nvSpPr>
          <p:cNvPr id="18" name="TextBox 17"/>
          <p:cNvSpPr txBox="1"/>
          <p:nvPr/>
        </p:nvSpPr>
        <p:spPr>
          <a:xfrm>
            <a:off x="4882498" y="0"/>
            <a:ext cx="3766205" cy="400110"/>
          </a:xfrm>
          <a:prstGeom prst="rect">
            <a:avLst/>
          </a:prstGeom>
          <a:noFill/>
        </p:spPr>
        <p:txBody>
          <a:bodyPr wrap="square" rtlCol="0">
            <a:spAutoFit/>
          </a:bodyPr>
          <a:lstStyle/>
          <a:p>
            <a:pPr algn="ctr"/>
            <a:r>
              <a:rPr lang="en-US" sz="2000" dirty="0" smtClean="0">
                <a:solidFill>
                  <a:schemeClr val="bg1"/>
                </a:solidFill>
                <a:latin typeface="Franklin Gothic Book" panose="020B0503020102020204" pitchFamily="34" charset="0"/>
              </a:rPr>
              <a:t>#sensor: 3280</a:t>
            </a:r>
            <a:r>
              <a:rPr lang="en-US" sz="2000" baseline="30000" dirty="0" smtClean="0">
                <a:solidFill>
                  <a:schemeClr val="bg1"/>
                </a:solidFill>
                <a:latin typeface="Franklin Gothic Book" panose="020B0503020102020204" pitchFamily="34" charset="0"/>
              </a:rPr>
              <a:t>2</a:t>
            </a:r>
            <a:endParaRPr lang="en-US" sz="2000" dirty="0" smtClean="0">
              <a:solidFill>
                <a:schemeClr val="bg1"/>
              </a:solidFill>
              <a:latin typeface="Franklin Gothic Book" panose="020B0503020102020204" pitchFamily="34" charset="0"/>
            </a:endParaRPr>
          </a:p>
        </p:txBody>
      </p:sp>
      <p:sp>
        <p:nvSpPr>
          <p:cNvPr id="21" name="Rectangle 20"/>
          <p:cNvSpPr/>
          <p:nvPr/>
        </p:nvSpPr>
        <p:spPr>
          <a:xfrm>
            <a:off x="6212511" y="1057843"/>
            <a:ext cx="724426" cy="724427"/>
          </a:xfrm>
          <a:prstGeom prst="rect">
            <a:avLst/>
          </a:prstGeom>
          <a:noFill/>
          <a:ln w="1905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7004326" y="1226314"/>
            <a:ext cx="724426" cy="724427"/>
          </a:xfrm>
          <a:prstGeom prst="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Explosion 1 1"/>
          <p:cNvSpPr/>
          <p:nvPr/>
        </p:nvSpPr>
        <p:spPr>
          <a:xfrm rot="20700000">
            <a:off x="3133210" y="1443993"/>
            <a:ext cx="2903680" cy="2200362"/>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solidFill>
                  <a:srgbClr val="FF0000"/>
                </a:solidFill>
                <a:latin typeface="Franklin Gothic Book" panose="020B0503020102020204" pitchFamily="34" charset="0"/>
              </a:rPr>
              <a:t>Incorrect</a:t>
            </a:r>
            <a:br>
              <a:rPr lang="en-US" sz="2400" dirty="0" smtClean="0">
                <a:solidFill>
                  <a:srgbClr val="FF0000"/>
                </a:solidFill>
                <a:latin typeface="Franklin Gothic Book" panose="020B0503020102020204" pitchFamily="34" charset="0"/>
              </a:rPr>
            </a:br>
            <a:r>
              <a:rPr lang="en-US" sz="2400" dirty="0" smtClean="0">
                <a:solidFill>
                  <a:srgbClr val="FF0000"/>
                </a:solidFill>
                <a:latin typeface="Franklin Gothic Book" panose="020B0503020102020204" pitchFamily="34" charset="0"/>
              </a:rPr>
              <a:t>Model</a:t>
            </a:r>
            <a:endParaRPr lang="en-US" sz="2400" dirty="0">
              <a:solidFill>
                <a:srgbClr val="FF0000"/>
              </a:solidFill>
              <a:latin typeface="Franklin Gothic Book" panose="020B0503020102020204" pitchFamily="34" charset="0"/>
            </a:endParaRPr>
          </a:p>
        </p:txBody>
      </p:sp>
    </p:spTree>
    <p:extLst>
      <p:ext uri="{BB962C8B-B14F-4D97-AF65-F5344CB8AC3E}">
        <p14:creationId xmlns:p14="http://schemas.microsoft.com/office/powerpoint/2010/main" val="42218672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927334" y="-9075"/>
            <a:ext cx="3755505" cy="400110"/>
          </a:xfrm>
          <a:prstGeom prst="rect">
            <a:avLst/>
          </a:prstGeom>
          <a:noFill/>
        </p:spPr>
        <p:txBody>
          <a:bodyPr wrap="square" rtlCol="0">
            <a:spAutoFit/>
          </a:bodyPr>
          <a:lstStyle>
            <a:defPPr>
              <a:defRPr lang="en-US"/>
            </a:defPPr>
            <a:lvl1pPr algn="ctr">
              <a:defRPr sz="2000">
                <a:solidFill>
                  <a:schemeClr val="bg1"/>
                </a:solidFill>
                <a:latin typeface="Franklin Gothic Book" panose="020B0503020102020204" pitchFamily="34" charset="0"/>
              </a:defRPr>
            </a:lvl1pPr>
          </a:lstStyle>
          <a:p>
            <a:r>
              <a:rPr lang="en-US" dirty="0" smtClean="0"/>
              <a:t>Our rendering: 1080</a:t>
            </a:r>
            <a:r>
              <a:rPr lang="en-US" baseline="30000" dirty="0" smtClean="0"/>
              <a:t>2</a:t>
            </a:r>
            <a:endParaRPr lang="en-US" baseline="30000" dirty="0"/>
          </a:p>
        </p:txBody>
      </p:sp>
      <p:pic>
        <p:nvPicPr>
          <p:cNvPr id="6" name="Picture 5"/>
          <p:cNvPicPr>
            <a:picLocks noChangeAspect="1"/>
          </p:cNvPicPr>
          <p:nvPr/>
        </p:nvPicPr>
        <p:blipFill rotWithShape="1">
          <a:blip r:embed="rId3">
            <a:grayscl/>
            <a:extLst>
              <a:ext uri="{28A0092B-C50C-407E-A947-70E740481C1C}">
                <a14:useLocalDpi xmlns:a14="http://schemas.microsoft.com/office/drawing/2010/main" val="0"/>
              </a:ext>
            </a:extLst>
          </a:blip>
          <a:srcRect l="27450" t="27450" r="43873" b="43873"/>
          <a:stretch/>
        </p:blipFill>
        <p:spPr>
          <a:xfrm>
            <a:off x="534562" y="3063499"/>
            <a:ext cx="1838267" cy="1838267"/>
          </a:xfrm>
          <a:prstGeom prst="rect">
            <a:avLst/>
          </a:prstGeom>
          <a:ln w="19050">
            <a:solidFill>
              <a:schemeClr val="accent4">
                <a:lumMod val="75000"/>
              </a:schemeClr>
            </a:solidFill>
          </a:ln>
        </p:spPr>
      </p:pic>
      <p:pic>
        <p:nvPicPr>
          <p:cNvPr id="7" name="Picture 6"/>
          <p:cNvPicPr>
            <a:picLocks noChangeAspect="1"/>
          </p:cNvPicPr>
          <p:nvPr/>
        </p:nvPicPr>
        <p:blipFill rotWithShape="1">
          <a:blip r:embed="rId3">
            <a:grayscl/>
            <a:extLst>
              <a:ext uri="{28A0092B-C50C-407E-A947-70E740481C1C}">
                <a14:useLocalDpi xmlns:a14="http://schemas.microsoft.com/office/drawing/2010/main" val="0"/>
              </a:ext>
            </a:extLst>
          </a:blip>
          <a:srcRect l="57844" t="32354" r="13479" b="38969"/>
          <a:stretch/>
        </p:blipFill>
        <p:spPr>
          <a:xfrm>
            <a:off x="2451800" y="3063499"/>
            <a:ext cx="1838267" cy="1838267"/>
          </a:xfrm>
          <a:prstGeom prst="rect">
            <a:avLst/>
          </a:prstGeom>
          <a:ln w="19050">
            <a:solidFill>
              <a:srgbClr val="00B0F0"/>
            </a:solidFill>
          </a:ln>
        </p:spPr>
      </p:pic>
      <p:pic>
        <p:nvPicPr>
          <p:cNvPr id="8" name="Picture 7"/>
          <p:cNvPicPr>
            <a:picLocks noChangeAspect="1"/>
          </p:cNvPicPr>
          <p:nvPr/>
        </p:nvPicPr>
        <p:blipFill rotWithShape="1">
          <a:blip r:embed="rId4">
            <a:grayscl/>
            <a:extLst>
              <a:ext uri="{28A0092B-C50C-407E-A947-70E740481C1C}">
                <a14:useLocalDpi xmlns:a14="http://schemas.microsoft.com/office/drawing/2010/main" val="0"/>
              </a:ext>
            </a:extLst>
          </a:blip>
          <a:srcRect l="27451" t="27451" r="43872" b="43872"/>
          <a:stretch/>
        </p:blipFill>
        <p:spPr>
          <a:xfrm>
            <a:off x="4927334" y="3063499"/>
            <a:ext cx="1838267" cy="1838267"/>
          </a:xfrm>
          <a:prstGeom prst="rect">
            <a:avLst/>
          </a:prstGeom>
          <a:ln w="19050">
            <a:solidFill>
              <a:schemeClr val="accent4">
                <a:lumMod val="75000"/>
              </a:schemeClr>
            </a:solidFill>
          </a:ln>
        </p:spPr>
      </p:pic>
      <p:pic>
        <p:nvPicPr>
          <p:cNvPr id="9" name="Picture 8"/>
          <p:cNvPicPr>
            <a:picLocks noChangeAspect="1"/>
          </p:cNvPicPr>
          <p:nvPr/>
        </p:nvPicPr>
        <p:blipFill rotWithShape="1">
          <a:blip r:embed="rId4">
            <a:grayscl/>
            <a:extLst>
              <a:ext uri="{28A0092B-C50C-407E-A947-70E740481C1C}">
                <a14:useLocalDpi xmlns:a14="http://schemas.microsoft.com/office/drawing/2010/main" val="0"/>
              </a:ext>
            </a:extLst>
          </a:blip>
          <a:srcRect l="57475" t="31863" r="13849" b="39460"/>
          <a:stretch/>
        </p:blipFill>
        <p:spPr>
          <a:xfrm>
            <a:off x="6844572" y="3063499"/>
            <a:ext cx="1838267" cy="1838267"/>
          </a:xfrm>
          <a:prstGeom prst="rect">
            <a:avLst/>
          </a:prstGeom>
          <a:ln w="19050">
            <a:solidFill>
              <a:srgbClr val="00B0F0"/>
            </a:solidFill>
          </a:ln>
        </p:spPr>
      </p:pic>
      <p:grpSp>
        <p:nvGrpSpPr>
          <p:cNvPr id="45" name="Group 44"/>
          <p:cNvGrpSpPr/>
          <p:nvPr/>
        </p:nvGrpSpPr>
        <p:grpSpPr>
          <a:xfrm>
            <a:off x="1148779" y="391035"/>
            <a:ext cx="2527069" cy="2527069"/>
            <a:chOff x="1358669" y="374101"/>
            <a:chExt cx="2527069" cy="2527069"/>
          </a:xfrm>
        </p:grpSpPr>
        <p:pic>
          <p:nvPicPr>
            <p:cNvPr id="12" name="Picture 1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58669" y="374101"/>
              <a:ext cx="2527069" cy="2527069"/>
            </a:xfrm>
            <a:prstGeom prst="rect">
              <a:avLst/>
            </a:prstGeom>
          </p:spPr>
        </p:pic>
        <p:sp>
          <p:nvSpPr>
            <p:cNvPr id="14" name="Rectangle 13"/>
            <p:cNvSpPr/>
            <p:nvPr/>
          </p:nvSpPr>
          <p:spPr>
            <a:xfrm>
              <a:off x="2032554" y="1040909"/>
              <a:ext cx="724426" cy="724427"/>
            </a:xfrm>
            <a:prstGeom prst="rect">
              <a:avLst/>
            </a:prstGeom>
            <a:noFill/>
            <a:ln w="1905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2824369" y="1209380"/>
              <a:ext cx="724426" cy="724427"/>
            </a:xfrm>
            <a:prstGeom prst="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44" name="Group 43"/>
          <p:cNvGrpSpPr/>
          <p:nvPr/>
        </p:nvGrpSpPr>
        <p:grpSpPr>
          <a:xfrm>
            <a:off x="5541551" y="391035"/>
            <a:ext cx="2527069" cy="2527069"/>
            <a:chOff x="5114175" y="374101"/>
            <a:chExt cx="2527069" cy="2527069"/>
          </a:xfrm>
        </p:grpSpPr>
        <p:pic>
          <p:nvPicPr>
            <p:cNvPr id="17" name="Picture 16"/>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5114175" y="374101"/>
              <a:ext cx="2527069" cy="2527069"/>
            </a:xfrm>
            <a:prstGeom prst="rect">
              <a:avLst/>
            </a:prstGeom>
          </p:spPr>
        </p:pic>
        <p:sp>
          <p:nvSpPr>
            <p:cNvPr id="19" name="Rectangle 18"/>
            <p:cNvSpPr/>
            <p:nvPr/>
          </p:nvSpPr>
          <p:spPr>
            <a:xfrm>
              <a:off x="5785135" y="1040909"/>
              <a:ext cx="724426" cy="724427"/>
            </a:xfrm>
            <a:prstGeom prst="rect">
              <a:avLst/>
            </a:prstGeom>
            <a:noFill/>
            <a:ln w="1905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6576950" y="1209380"/>
              <a:ext cx="724426" cy="724427"/>
            </a:xfrm>
            <a:prstGeom prst="rect">
              <a:avLst/>
            </a:prstGeom>
            <a:noFill/>
            <a:ln w="190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3" name="Content Placeholder 2"/>
          <p:cNvSpPr txBox="1">
            <a:spLocks/>
          </p:cNvSpPr>
          <p:nvPr/>
        </p:nvSpPr>
        <p:spPr>
          <a:xfrm>
            <a:off x="534562" y="-9075"/>
            <a:ext cx="3755505" cy="400110"/>
          </a:xfrm>
          <a:prstGeom prst="rect">
            <a:avLst/>
          </a:prstGeom>
          <a:noFill/>
        </p:spPr>
        <p:txBody>
          <a:bodyPr wrap="square" rtlCol="0">
            <a:spAutoFit/>
          </a:bodyPr>
          <a:lstStyle>
            <a:defPPr>
              <a:defRPr lang="en-US"/>
            </a:defPPr>
            <a:lvl1pPr algn="ctr">
              <a:defRPr sz="2000">
                <a:solidFill>
                  <a:schemeClr val="bg1"/>
                </a:solidFill>
                <a:latin typeface="Franklin Gothic Book" panose="020B0503020102020204" pitchFamily="34" charset="0"/>
              </a:defRPr>
            </a:lvl1pPr>
          </a:lstStyle>
          <a:p>
            <a:r>
              <a:rPr lang="en-US" dirty="0"/>
              <a:t>#</a:t>
            </a:r>
            <a:r>
              <a:rPr lang="en-US" dirty="0" smtClean="0"/>
              <a:t>lenslet: 328</a:t>
            </a:r>
            <a:r>
              <a:rPr lang="en-US" baseline="30000" dirty="0" smtClean="0"/>
              <a:t>2</a:t>
            </a:r>
            <a:endParaRPr lang="en-US" baseline="30000" dirty="0"/>
          </a:p>
        </p:txBody>
      </p:sp>
      <p:pic>
        <p:nvPicPr>
          <p:cNvPr id="18" name="Picture 8" descr="Lytro Camer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481" b="78889" l="10000" r="90000">
                        <a14:backgroundMark x1="78788" y1="70741" x2="78788" y2="70741"/>
                        <a14:backgroundMark x1="85758" y1="63333" x2="85758" y2="63333"/>
                      </a14:backgroundRemoval>
                    </a14:imgEffect>
                  </a14:imgLayer>
                </a14:imgProps>
              </a:ext>
              <a:ext uri="{28A0092B-C50C-407E-A947-70E740481C1C}">
                <a14:useLocalDpi xmlns:a14="http://schemas.microsoft.com/office/drawing/2010/main" val="0"/>
              </a:ext>
            </a:extLst>
          </a:blip>
          <a:srcRect b="17316"/>
          <a:stretch/>
        </p:blipFill>
        <p:spPr bwMode="auto">
          <a:xfrm>
            <a:off x="8315007" y="50112"/>
            <a:ext cx="828993" cy="560173"/>
          </a:xfrm>
          <a:prstGeom prst="rect">
            <a:avLst/>
          </a:prstGeom>
          <a:noFill/>
          <a:ln>
            <a:noFill/>
          </a:ln>
          <a:extLst/>
        </p:spPr>
      </p:pic>
    </p:spTree>
    <p:extLst>
      <p:ext uri="{BB962C8B-B14F-4D97-AF65-F5344CB8AC3E}">
        <p14:creationId xmlns:p14="http://schemas.microsoft.com/office/powerpoint/2010/main" val="3383321304"/>
      </p:ext>
    </p:extLst>
  </p:cSld>
  <p:clrMapOvr>
    <a:masterClrMapping/>
  </p:clrMapOvr>
  <p:transition spd="slow">
    <p:wipe dir="d"/>
  </p:transition>
  <p:timing>
    <p:tnLst>
      <p:par>
        <p:cTn id="1" dur="indefinite" restart="never" nodeType="tmRoot"/>
      </p:par>
    </p:tnLst>
  </p:timing>
</p:sld>
</file>

<file path=ppt/theme/theme1.xml><?xml version="1.0" encoding="utf-8"?>
<a:theme xmlns:a="http://schemas.openxmlformats.org/drawingml/2006/main" name="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4571</TotalTime>
  <Words>3980</Words>
  <Application>Microsoft Office PowerPoint</Application>
  <PresentationFormat>如螢幕大小 (16:9)</PresentationFormat>
  <Paragraphs>624</Paragraphs>
  <Slides>54</Slides>
  <Notes>53</Notes>
  <HiddenSlides>0</HiddenSlides>
  <MMClips>3</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54</vt:i4>
      </vt:variant>
    </vt:vector>
  </HeadingPairs>
  <TitlesOfParts>
    <vt:vector size="67" baseType="lpstr">
      <vt:lpstr>Adobe Gothic Std B</vt:lpstr>
      <vt:lpstr>cmmi9</vt:lpstr>
      <vt:lpstr>Lucida Grande</vt:lpstr>
      <vt:lpstr>ＭＳ Ｐゴシック</vt:lpstr>
      <vt:lpstr>MyriadPro-BoldCond</vt:lpstr>
      <vt:lpstr>Arial</vt:lpstr>
      <vt:lpstr>Calibri</vt:lpstr>
      <vt:lpstr>Cambria Math</vt:lpstr>
      <vt:lpstr>Courier New</vt:lpstr>
      <vt:lpstr>Franklin Gothic Book</vt:lpstr>
      <vt:lpstr>Times New Roman</vt:lpstr>
      <vt:lpstr>Wingdings</vt:lpstr>
      <vt:lpstr>S15</vt:lpstr>
      <vt:lpstr>A Light Transport Framework for Lenslet Light Field Cameras</vt:lpstr>
      <vt:lpstr>PowerPoint 簡報</vt:lpstr>
      <vt:lpstr>PowerPoint 簡報</vt:lpstr>
      <vt:lpstr>Top Three Problems of Light Field Cameras</vt:lpstr>
      <vt:lpstr>Resolution Tradeoff</vt:lpstr>
      <vt:lpstr>Resolution Tradeoff</vt:lpstr>
      <vt:lpstr>Resolution Tradeoff</vt:lpstr>
      <vt:lpstr>PowerPoint 簡報</vt:lpstr>
      <vt:lpstr>PowerPoint 簡報</vt:lpstr>
      <vt:lpstr>PowerPoint 簡報</vt:lpstr>
      <vt:lpstr>Light Field of One Ray</vt:lpstr>
      <vt:lpstr>Light Field of a Point</vt:lpstr>
      <vt:lpstr>Light Field of Many Points</vt:lpstr>
      <vt:lpstr>Light Field of Many Points</vt:lpstr>
      <vt:lpstr>Light Field Spectrum</vt:lpstr>
      <vt:lpstr>Spectrum Bandwidth</vt:lpstr>
      <vt:lpstr>Light Field Sampling</vt:lpstr>
      <vt:lpstr>Light Field Sampling</vt:lpstr>
      <vt:lpstr>Light Field Sampling</vt:lpstr>
      <vt:lpstr>Solution: Prefiltering</vt:lpstr>
      <vt:lpstr>Local Light Field</vt:lpstr>
      <vt:lpstr>Local Light Field</vt:lpstr>
      <vt:lpstr>Local Light Field</vt:lpstr>
      <vt:lpstr>Sampling Local Light Field</vt:lpstr>
      <vt:lpstr>PowerPoint 簡報</vt:lpstr>
      <vt:lpstr>PowerPoint 簡報</vt:lpstr>
      <vt:lpstr>PowerPoint 簡報</vt:lpstr>
      <vt:lpstr>Prefilter Modeling</vt:lpstr>
      <vt:lpstr>Goal</vt:lpstr>
      <vt:lpstr>Light Transport Formulation</vt:lpstr>
      <vt:lpstr>PowerPoint 簡報</vt:lpstr>
      <vt:lpstr>Parameters</vt:lpstr>
      <vt:lpstr>Parameters</vt:lpstr>
      <vt:lpstr>Parameters</vt:lpstr>
      <vt:lpstr>Parameters</vt:lpstr>
      <vt:lpstr>Photosensor Model</vt:lpstr>
      <vt:lpstr>Photosensor Model</vt:lpstr>
      <vt:lpstr>PowerPoint 簡報</vt:lpstr>
      <vt:lpstr>PowerPoint 簡報</vt:lpstr>
      <vt:lpstr>PowerPoint 簡報</vt:lpstr>
      <vt:lpstr>This (      ) is a Well-Known Property</vt:lpstr>
      <vt:lpstr>This (      ) is a Well-Known Property</vt:lpstr>
      <vt:lpstr>PowerPoint 簡報</vt:lpstr>
      <vt:lpstr>PowerPoint 簡報</vt:lpstr>
      <vt:lpstr>PowerPoint 簡報</vt:lpstr>
      <vt:lpstr>PowerPoint 簡報</vt:lpstr>
      <vt:lpstr>Light Field Reconstruction Methods</vt:lpstr>
      <vt:lpstr>Projection</vt:lpstr>
      <vt:lpstr>Projection</vt:lpstr>
      <vt:lpstr>True Resolution Limits</vt:lpstr>
      <vt:lpstr>PowerPoint 簡報</vt:lpstr>
      <vt:lpstr>High Resolution at Low Cost</vt:lpstr>
      <vt:lpstr>Future</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Szymanski</dc:creator>
  <cp:lastModifiedBy>parabola</cp:lastModifiedBy>
  <cp:revision>316</cp:revision>
  <dcterms:created xsi:type="dcterms:W3CDTF">2015-04-06T16:08:20Z</dcterms:created>
  <dcterms:modified xsi:type="dcterms:W3CDTF">2015-08-15T06:34:32Z</dcterms:modified>
</cp:coreProperties>
</file>